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65" r:id="rId3"/>
    <p:sldId id="257" r:id="rId4"/>
    <p:sldId id="258" r:id="rId5"/>
    <p:sldId id="259" r:id="rId6"/>
    <p:sldId id="311" r:id="rId7"/>
    <p:sldId id="297" r:id="rId8"/>
    <p:sldId id="298" r:id="rId9"/>
    <p:sldId id="299" r:id="rId10"/>
    <p:sldId id="290" r:id="rId11"/>
    <p:sldId id="300" r:id="rId12"/>
    <p:sldId id="267" r:id="rId13"/>
    <p:sldId id="266" r:id="rId14"/>
    <p:sldId id="265" r:id="rId15"/>
    <p:sldId id="270" r:id="rId16"/>
    <p:sldId id="313" r:id="rId17"/>
    <p:sldId id="296" r:id="rId18"/>
    <p:sldId id="364" r:id="rId19"/>
    <p:sldId id="366" r:id="rId20"/>
    <p:sldId id="367" r:id="rId21"/>
    <p:sldId id="368" r:id="rId22"/>
    <p:sldId id="260" r:id="rId23"/>
    <p:sldId id="278" r:id="rId24"/>
    <p:sldId id="272" r:id="rId25"/>
    <p:sldId id="273" r:id="rId26"/>
    <p:sldId id="274" r:id="rId27"/>
    <p:sldId id="275" r:id="rId28"/>
    <p:sldId id="276" r:id="rId29"/>
    <p:sldId id="277" r:id="rId30"/>
    <p:sldId id="286" r:id="rId31"/>
    <p:sldId id="302" r:id="rId32"/>
    <p:sldId id="261" r:id="rId33"/>
    <p:sldId id="305" r:id="rId34"/>
    <p:sldId id="304" r:id="rId35"/>
    <p:sldId id="307" r:id="rId36"/>
    <p:sldId id="306" r:id="rId37"/>
    <p:sldId id="262" r:id="rId38"/>
    <p:sldId id="263" r:id="rId39"/>
    <p:sldId id="369" r:id="rId40"/>
    <p:sldId id="279" r:id="rId41"/>
    <p:sldId id="280" r:id="rId42"/>
    <p:sldId id="281" r:id="rId43"/>
    <p:sldId id="282" r:id="rId44"/>
    <p:sldId id="283" r:id="rId45"/>
    <p:sldId id="284" r:id="rId46"/>
    <p:sldId id="285" r:id="rId47"/>
    <p:sldId id="289" r:id="rId48"/>
    <p:sldId id="294" r:id="rId49"/>
    <p:sldId id="295" r:id="rId50"/>
    <p:sldId id="287" r:id="rId51"/>
    <p:sldId id="288" r:id="rId52"/>
    <p:sldId id="292" r:id="rId53"/>
    <p:sldId id="293" r:id="rId54"/>
    <p:sldId id="301" r:id="rId55"/>
    <p:sldId id="308" r:id="rId56"/>
    <p:sldId id="269" r:id="rId57"/>
    <p:sldId id="312" r:id="rId58"/>
    <p:sldId id="310" r:id="rId5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9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 hasCustomPrompt="1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 hasCustomPrompt="1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 hasCustomPrompt="1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 hasCustomPrompt="1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 hasCustomPrompt="1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 hasCustomPrompt="1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 hasCustomPrompt="1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Zebranie informacyjne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726206"/>
          </a:xfrm>
        </p:spPr>
        <p:txBody>
          <a:bodyPr>
            <a:noAutofit/>
          </a:bodyPr>
          <a:lstStyle/>
          <a:p>
            <a:r>
              <a:rPr lang="pl-PL" sz="4400" dirty="0"/>
              <a:t>Grupy dzieci 5-letnich</a:t>
            </a:r>
          </a:p>
          <a:p>
            <a:r>
              <a:rPr lang="pl-PL" sz="4400" dirty="0"/>
              <a:t>04.09.2025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Dostęp do konta </a:t>
            </a:r>
            <a:r>
              <a:rPr lang="pl-PL" dirty="0" err="1"/>
              <a:t>iPrzedszkole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0344434" cy="4043145"/>
          </a:xfrm>
        </p:spPr>
        <p:txBody>
          <a:bodyPr/>
          <a:lstStyle/>
          <a:p>
            <a:pPr algn="ctr"/>
            <a:r>
              <a:rPr lang="pl-PL" sz="3200" dirty="0"/>
              <a:t>Wszelkie problemy z logowaniem do konta, zagubienie karty lub zakup dodatkowej karty zbliżeniowej, problemy z płatnościami oraz zapisy na zajęcia dodatkowe płatne zgłaszamy do Sekretarza Przedszkola – </a:t>
            </a:r>
            <a:r>
              <a:rPr lang="pl-PL" sz="3200" dirty="0">
                <a:solidFill>
                  <a:srgbClr val="FFFF00"/>
                </a:solidFill>
              </a:rPr>
              <a:t>p. Magdaleny Sosnowskiej </a:t>
            </a:r>
          </a:p>
          <a:p>
            <a:pPr marL="0" indent="0" algn="ctr">
              <a:buNone/>
            </a:pPr>
            <a:endParaRPr lang="pl-PL" sz="3200" dirty="0"/>
          </a:p>
          <a:p>
            <a:pPr marL="0" indent="0" algn="ctr">
              <a:buNone/>
            </a:pPr>
            <a:r>
              <a:rPr lang="pl-PL" sz="3200" dirty="0">
                <a:solidFill>
                  <a:srgbClr val="FFFF00"/>
                </a:solidFill>
              </a:rPr>
              <a:t>E-mail: sekretariat@p3piastow.pl</a:t>
            </a:r>
          </a:p>
        </p:txBody>
      </p:sp>
    </p:spTree>
    <p:extLst>
      <p:ext uri="{BB962C8B-B14F-4D97-AF65-F5344CB8AC3E}">
        <p14:creationId xmlns:p14="http://schemas.microsoft.com/office/powerpoint/2010/main" val="1616840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Zniżki na opłacie stałej: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1976" y="2007910"/>
            <a:ext cx="11755224" cy="470461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/>
              <a:t>W związku z Uchwałą Rady Miejskiej w Piastowie NR</a:t>
            </a:r>
            <a:r>
              <a:rPr lang="pl-PL" dirty="0">
                <a:sym typeface="+mn-ea"/>
              </a:rPr>
              <a:t> LXVI/453/2023</a:t>
            </a:r>
            <a:r>
              <a:rPr lang="pl-PL" dirty="0"/>
              <a:t> z dnia 27.06.2023r. w sprawie ustalenia opłat za przedszkole za </a:t>
            </a:r>
            <a:r>
              <a:rPr lang="pl-PL" sz="2600" dirty="0">
                <a:solidFill>
                  <a:srgbClr val="FFFF00"/>
                </a:solidFill>
              </a:rPr>
              <a:t>OPŁATĘ STAŁĄ</a:t>
            </a:r>
            <a:r>
              <a:rPr lang="pl-PL" dirty="0"/>
              <a:t>, zniżką objęte są rodziny: </a:t>
            </a:r>
          </a:p>
          <a:p>
            <a:pPr algn="just">
              <a:buFontTx/>
              <a:buChar char="-"/>
            </a:pPr>
            <a:r>
              <a:rPr lang="pl-PL" dirty="0"/>
              <a:t>jeśli dwoje lub więcej dzieci uczęszcza do tego samego przedszkola -  zniżka wynosi 50% na drugie dziecko i na każde kolejne w tej placówce</a:t>
            </a:r>
          </a:p>
          <a:p>
            <a:pPr marL="0" indent="0" algn="just">
              <a:buNone/>
            </a:pPr>
            <a:r>
              <a:rPr lang="pl-PL" dirty="0">
                <a:solidFill>
                  <a:srgbClr val="FFFF00"/>
                </a:solidFill>
              </a:rPr>
              <a:t>Z opłaty za przedszkole w całości zwolnione są:</a:t>
            </a:r>
          </a:p>
          <a:p>
            <a:pPr algn="just">
              <a:buFontTx/>
              <a:buChar char="-"/>
            </a:pPr>
            <a:r>
              <a:rPr lang="pl-PL" dirty="0"/>
              <a:t>Dzieci posiadające na dzień 30.09 roku szkolnego orzeczenie o potrzebie kształcenia specjalnego.</a:t>
            </a:r>
          </a:p>
          <a:p>
            <a:pPr algn="just">
              <a:buFontTx/>
              <a:buChar char="-"/>
            </a:pPr>
            <a:r>
              <a:rPr lang="pl-PL" dirty="0"/>
              <a:t>Opinie o potrzebie wczesnego wspomagania.</a:t>
            </a:r>
          </a:p>
          <a:p>
            <a:pPr algn="just">
              <a:buFontTx/>
              <a:buChar char="-"/>
            </a:pPr>
            <a:r>
              <a:rPr lang="pl-PL" dirty="0"/>
              <a:t>Orzeczenie o potrzebie zajęć rewalidacyjno-wychowawczych.</a:t>
            </a:r>
          </a:p>
          <a:p>
            <a:pPr marL="0" indent="0" algn="ctr">
              <a:buNone/>
            </a:pPr>
            <a:r>
              <a:rPr lang="pl-PL" sz="2800" dirty="0">
                <a:solidFill>
                  <a:srgbClr val="FFFF00"/>
                </a:solidFill>
              </a:rPr>
              <a:t>ZNIŻKI W OPŁACIE UDZIELA SIĘ NA WNIOSEK RODZICA, KTÓRY NALEŻY ZŁOŻYĆ W SEKRETARIACIE PRZEDSZKOLA.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Ważne telefony: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1093757" cy="4214756"/>
          </a:xfrm>
        </p:spPr>
        <p:txBody>
          <a:bodyPr>
            <a:normAutofit/>
          </a:bodyPr>
          <a:lstStyle/>
          <a:p>
            <a:pPr fontAlgn="base"/>
            <a:r>
              <a:rPr lang="nb-NO" sz="4800" dirty="0"/>
              <a:t>tel: 22 728 15 09</a:t>
            </a:r>
            <a:r>
              <a:rPr lang="pl-PL" sz="4800" dirty="0"/>
              <a:t> – Godebskiego</a:t>
            </a:r>
          </a:p>
          <a:p>
            <a:pPr fontAlgn="base"/>
            <a:endParaRPr lang="nb-NO" sz="4800" dirty="0"/>
          </a:p>
          <a:p>
            <a:pPr fontAlgn="base"/>
            <a:r>
              <a:rPr lang="nb-NO" sz="4800" dirty="0"/>
              <a:t>tel.kom. 537 723 113</a:t>
            </a:r>
            <a:r>
              <a:rPr lang="pl-PL" sz="4800" dirty="0"/>
              <a:t> – Godebskiego</a:t>
            </a:r>
            <a:endParaRPr lang="nb-NO" sz="4800" dirty="0"/>
          </a:p>
          <a:p>
            <a:r>
              <a:rPr lang="pl-PL" sz="4800" dirty="0" err="1"/>
              <a:t>tel.kom</a:t>
            </a:r>
            <a:r>
              <a:rPr lang="pl-PL" sz="4800" dirty="0"/>
              <a:t>. 664 830 837 – telefon w grupie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Ważne e-maile: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endParaRPr lang="pl-PL" dirty="0"/>
          </a:p>
          <a:p>
            <a:pPr fontAlgn="base"/>
            <a:r>
              <a:rPr lang="pl-PL" sz="3600" b="1" dirty="0"/>
              <a:t>dyrektor@p3piastow.pl</a:t>
            </a:r>
            <a:endParaRPr lang="pl-PL" sz="3600" dirty="0"/>
          </a:p>
          <a:p>
            <a:pPr fontAlgn="base"/>
            <a:r>
              <a:rPr lang="pl-PL" sz="3600" b="1" dirty="0"/>
              <a:t>wicedyrektor@p3piastow.pl</a:t>
            </a:r>
            <a:endParaRPr lang="pl-PL" sz="3600" dirty="0"/>
          </a:p>
          <a:p>
            <a:pPr fontAlgn="base"/>
            <a:r>
              <a:rPr lang="pl-PL" sz="3600" b="1" dirty="0"/>
              <a:t>sekretariat@p3piastow.pl</a:t>
            </a:r>
            <a:endParaRPr lang="pl-PL" sz="3600" dirty="0"/>
          </a:p>
          <a:p>
            <a:pPr fontAlgn="base"/>
            <a:r>
              <a:rPr lang="pl-PL" sz="3600" b="1" dirty="0"/>
              <a:t>intendent@p3piastow.pl</a:t>
            </a:r>
            <a:endParaRPr lang="pl-PL" sz="3600" dirty="0"/>
          </a:p>
          <a:p>
            <a:pPr fontAlgn="base"/>
            <a:r>
              <a:rPr lang="pl-PL" sz="3600" b="1" dirty="0"/>
              <a:t>specjalisci@p3piastow.pl</a:t>
            </a:r>
            <a:endParaRPr lang="pl-PL" sz="3600" dirty="0"/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Godziny pracy specjalistów: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680321" y="2336872"/>
            <a:ext cx="10800479" cy="42417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000" b="1" u="sng" dirty="0">
                <a:solidFill>
                  <a:srgbClr val="FFFF00"/>
                </a:solidFill>
              </a:rPr>
              <a:t>Ewa Opara – </a:t>
            </a:r>
            <a:r>
              <a:rPr lang="pl-PL" sz="4000" b="1" u="sng" dirty="0" err="1">
                <a:solidFill>
                  <a:srgbClr val="FFFF00"/>
                </a:solidFill>
              </a:rPr>
              <a:t>neurologopeda</a:t>
            </a:r>
            <a:r>
              <a:rPr lang="pl-PL" sz="4000" b="1" u="sng" dirty="0">
                <a:solidFill>
                  <a:srgbClr val="FFFF00"/>
                </a:solidFill>
              </a:rPr>
              <a:t>:</a:t>
            </a:r>
          </a:p>
          <a:p>
            <a:pPr marL="0" indent="0" algn="ctr">
              <a:buNone/>
            </a:pPr>
            <a:endParaRPr lang="pl-PL" sz="4000" b="1" u="sng" dirty="0"/>
          </a:p>
          <a:p>
            <a:pPr marL="0" indent="0" algn="ctr">
              <a:buNone/>
            </a:pPr>
            <a:r>
              <a:rPr lang="pl-PL" sz="4000" b="1" dirty="0"/>
              <a:t>Poniedziałek</a:t>
            </a:r>
            <a:r>
              <a:rPr lang="pl-PL" sz="4000" dirty="0"/>
              <a:t>: 8.00- 16.00</a:t>
            </a:r>
          </a:p>
          <a:p>
            <a:pPr marL="0" indent="0" algn="ctr">
              <a:buNone/>
            </a:pPr>
            <a:r>
              <a:rPr lang="pl-PL" sz="4000" b="1" dirty="0"/>
              <a:t>Środa: </a:t>
            </a:r>
            <a:r>
              <a:rPr lang="pl-PL" sz="4000" dirty="0"/>
              <a:t>12.15- 16:00</a:t>
            </a:r>
          </a:p>
          <a:p>
            <a:pPr marL="0" indent="0" algn="ctr">
              <a:buNone/>
            </a:pPr>
            <a:r>
              <a:rPr lang="pl-PL" sz="4000" b="1" dirty="0"/>
              <a:t>Czwartek: </a:t>
            </a:r>
            <a:r>
              <a:rPr lang="pl-PL" sz="4000" dirty="0"/>
              <a:t>8.00 – 12.15</a:t>
            </a:r>
          </a:p>
          <a:p>
            <a:pPr marL="0" indent="0" algn="ctr">
              <a:buNone/>
            </a:pPr>
            <a:r>
              <a:rPr lang="pl-PL" sz="4000" b="1" dirty="0"/>
              <a:t>Piątek: </a:t>
            </a:r>
            <a:r>
              <a:rPr lang="pl-PL" sz="4000" dirty="0"/>
              <a:t>8.00 – 14.00</a:t>
            </a:r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Godziny pracy specjalistów: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0800479" cy="431792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4400" b="1" u="sng" dirty="0">
                <a:solidFill>
                  <a:srgbClr val="FFFF00"/>
                </a:solidFill>
              </a:rPr>
              <a:t>Marta Świtek – psycholog:</a:t>
            </a:r>
          </a:p>
          <a:p>
            <a:pPr marL="0" indent="0" algn="ctr">
              <a:buNone/>
            </a:pPr>
            <a:endParaRPr lang="pl-PL" sz="4400" b="1" u="sng" dirty="0"/>
          </a:p>
          <a:p>
            <a:pPr algn="ctr"/>
            <a:r>
              <a:rPr lang="pl-PL" sz="4400" b="1" dirty="0"/>
              <a:t>Poniedziałek:</a:t>
            </a:r>
            <a:r>
              <a:rPr lang="pl-PL" sz="4400" dirty="0"/>
              <a:t> 10:00–16:00</a:t>
            </a:r>
          </a:p>
          <a:p>
            <a:pPr algn="ctr"/>
            <a:r>
              <a:rPr lang="pl-PL" sz="4400" b="1" dirty="0"/>
              <a:t>Wtorek: </a:t>
            </a:r>
            <a:r>
              <a:rPr lang="pl-PL" sz="4400" dirty="0"/>
              <a:t>8:00–13:00</a:t>
            </a:r>
          </a:p>
          <a:p>
            <a:pPr algn="ctr"/>
            <a:r>
              <a:rPr lang="pl-PL" sz="4400" b="1" dirty="0"/>
              <a:t>Środa: </a:t>
            </a:r>
            <a:r>
              <a:rPr lang="pl-PL" sz="4400" dirty="0"/>
              <a:t>8:00–13:00</a:t>
            </a:r>
          </a:p>
          <a:p>
            <a:pPr algn="ctr"/>
            <a:r>
              <a:rPr lang="pl-PL" sz="4400" b="1" dirty="0"/>
              <a:t>Czwartek: </a:t>
            </a:r>
            <a:r>
              <a:rPr lang="pl-PL" sz="4400" dirty="0"/>
              <a:t>10:00–16:00</a:t>
            </a:r>
          </a:p>
          <a:p>
            <a:pPr marL="0" indent="0">
              <a:buNone/>
            </a:pPr>
            <a:endParaRPr lang="pl-PL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Poradnia </a:t>
            </a:r>
            <a:r>
              <a:rPr lang="pl-PL" dirty="0" err="1"/>
              <a:t>psychologiczno</a:t>
            </a:r>
            <a:r>
              <a:rPr lang="pl-PL"/>
              <a:t> – pedagogiczna: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708115" cy="4261354"/>
          </a:xfrm>
        </p:spPr>
        <p:txBody>
          <a:bodyPr/>
          <a:lstStyle/>
          <a:p>
            <a:pPr marL="0" indent="0" algn="ctr">
              <a:buNone/>
            </a:pPr>
            <a:r>
              <a:rPr lang="pl-PL" sz="3200" dirty="0"/>
              <a:t>Poradnia </a:t>
            </a:r>
            <a:r>
              <a:rPr lang="pl-PL" sz="3200" dirty="0" err="1"/>
              <a:t>psychologiczno</a:t>
            </a:r>
            <a:r>
              <a:rPr lang="pl-PL" sz="3200" dirty="0"/>
              <a:t> – pedagogiczna</a:t>
            </a:r>
          </a:p>
          <a:p>
            <a:pPr marL="0" indent="0" algn="ctr">
              <a:buNone/>
            </a:pPr>
            <a:r>
              <a:rPr lang="pl-PL" sz="3200" dirty="0"/>
              <a:t>Ul. </a:t>
            </a:r>
            <a:r>
              <a:rPr lang="pl-PL" sz="3200" dirty="0" err="1"/>
              <a:t>Gomulińskiego</a:t>
            </a:r>
            <a:r>
              <a:rPr lang="pl-PL" sz="3200" dirty="0"/>
              <a:t> 2</a:t>
            </a:r>
          </a:p>
          <a:p>
            <a:pPr marL="0" indent="0" algn="ctr">
              <a:buNone/>
            </a:pPr>
            <a:r>
              <a:rPr lang="pl-PL" sz="3200" dirty="0"/>
              <a:t>05- 800 Pruszków</a:t>
            </a:r>
          </a:p>
          <a:p>
            <a:pPr marL="0" indent="0" algn="ctr">
              <a:buNone/>
            </a:pPr>
            <a:r>
              <a:rPr lang="pl-PL" sz="3200" dirty="0"/>
              <a:t>Tel: 22 758 68 29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4000" b="1" dirty="0">
                <a:solidFill>
                  <a:srgbClr val="FFFF00"/>
                </a:solidFill>
              </a:rPr>
              <a:t>Przedszkolem Miejskim Nr 3 w Piastowie opiekuje się Pedagog: Beata Podgórska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Zajęcia ze specjalistami: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0164" y="2265218"/>
            <a:ext cx="11060855" cy="42864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4000" dirty="0"/>
              <a:t>Zajęcia ze specjalistami odbywają się                            w godzinach pracy przedszkola. </a:t>
            </a:r>
          </a:p>
          <a:p>
            <a:pPr marL="0" indent="0" algn="just">
              <a:buNone/>
            </a:pPr>
            <a:r>
              <a:rPr lang="pl-PL" sz="4000" dirty="0"/>
              <a:t>Rodzice dzieci uczęszczających na zajęcia                     z Integracji Sensorycznej, na zajęcia korekcyjno-kompensacyjne, na zajęcia rewalidacyjne zostaną poinformowani bezpośrednio przez nauczycieli w grupach.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031892"/>
              </p:ext>
            </p:extLst>
          </p:nvPr>
        </p:nvGraphicFramePr>
        <p:xfrm>
          <a:off x="122546" y="122548"/>
          <a:ext cx="11990896" cy="67041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03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03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083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0183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460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5244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2023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0316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5715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99473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2116223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1030401">
                <a:tc gridSpan="9">
                  <a:txBody>
                    <a:bodyPr/>
                    <a:lstStyle/>
                    <a:p>
                      <a:pPr algn="l" fontAlgn="t"/>
                      <a:endParaRPr lang="pl-PL" sz="1800" u="none" strike="noStrike" dirty="0">
                        <a:effectLst/>
                      </a:endParaRPr>
                    </a:p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Saldo z zeszłego roku na koniec sierpnia 2025 r :     </a:t>
                      </a: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2 206,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99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6826">
                <a:tc gridSpan="7">
                  <a:txBody>
                    <a:bodyPr/>
                    <a:lstStyle/>
                    <a:p>
                      <a:pPr algn="l" fontAlgn="t"/>
                      <a:r>
                        <a:rPr lang="pl-PL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WPŁYWY</a:t>
                      </a:r>
                      <a:r>
                        <a:rPr lang="pl-PL" sz="18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PLANOWANE W ROKU SZKOLNYM 2025/2026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3984"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pl-PL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kwota  proponowana  </a:t>
                      </a:r>
                      <a:endParaRPr lang="pl-PL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b="1" i="0" u="none" strike="noStrike" dirty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pl-PL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zł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152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os.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10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u="none" strike="noStrike" dirty="0">
                          <a:effectLst/>
                        </a:rPr>
                        <a:t>miesięcy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152 000, 00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8881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Razem 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154 206,99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5234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Rodzaj wydatków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ilość 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Cena jed.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miesiące 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razem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645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Rytmika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2900 zł</a:t>
                      </a: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29 000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98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Księgowość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700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7</a:t>
                      </a:r>
                      <a:r>
                        <a:rPr lang="pl-PL" sz="1800" u="none" strike="noStrike" baseline="0" dirty="0">
                          <a:effectLst/>
                        </a:rPr>
                        <a:t> 000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98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Pasowanie na przedszkolaka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66</a:t>
                      </a: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1 980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98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Spotkanie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 Mikołajem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1 500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098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Dzień dziecka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baseline="0" dirty="0">
                          <a:effectLst/>
                        </a:rPr>
                        <a:t>4 560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098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Pożegnanie starszaków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3</a:t>
                      </a:r>
                      <a:r>
                        <a:rPr lang="pl-PL" sz="1800" u="none" strike="noStrike" baseline="0" dirty="0">
                          <a:effectLst/>
                        </a:rPr>
                        <a:t> 10</a:t>
                      </a:r>
                      <a:r>
                        <a:rPr lang="pl-PL" sz="1800" u="none" strike="noStrike" dirty="0">
                          <a:effectLst/>
                        </a:rPr>
                        <a:t>0</a:t>
                      </a:r>
                      <a:r>
                        <a:rPr lang="pl-PL" sz="1800" u="none" strike="noStrike" baseline="0" dirty="0">
                          <a:effectLst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092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Teatrzyki, warsztaty edukacyjne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1</a:t>
                      </a:r>
                      <a:r>
                        <a:rPr lang="pl-PL" sz="1800" u="none" strike="noStrike" baseline="0" dirty="0">
                          <a:effectLst/>
                        </a:rPr>
                        <a:t> 600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9127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8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Prowizje bankowe</a:t>
                      </a: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9974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9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Zajęcia rozwijające zainteresowania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11 515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115 150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52964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Dyplomy i nagrody dla dzieci za udział w konkursach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40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4 000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75652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Inne wydatki: 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529647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Razem </a:t>
                      </a:r>
                      <a:endParaRPr lang="pl-PL" sz="18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168 390 zł</a:t>
                      </a:r>
                    </a:p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Brakuje 14 183,01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777891"/>
              </p:ext>
            </p:extLst>
          </p:nvPr>
        </p:nvGraphicFramePr>
        <p:xfrm>
          <a:off x="123825" y="113123"/>
          <a:ext cx="11923630" cy="65987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81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08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021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9060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4073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5046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1451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0034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5234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98915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2104351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887020">
                <a:tc gridSpan="9">
                  <a:txBody>
                    <a:bodyPr/>
                    <a:lstStyle/>
                    <a:p>
                      <a:pPr algn="l" fontAlgn="t"/>
                      <a:endParaRPr lang="pl-PL" sz="1800" u="none" strike="noStrike" dirty="0">
                        <a:effectLst/>
                      </a:endParaRPr>
                    </a:p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Saldo z zeszłego roku na koniec sierpnia 2025 r :     </a:t>
                      </a: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2 206,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99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5044">
                <a:tc gridSpan="7">
                  <a:txBody>
                    <a:bodyPr/>
                    <a:lstStyle/>
                    <a:p>
                      <a:pPr algn="l" fontAlgn="t"/>
                      <a:r>
                        <a:rPr lang="pl-PL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WPŁYWY</a:t>
                      </a:r>
                      <a:r>
                        <a:rPr lang="pl-PL" sz="18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PLANOWANE W ROKU SZKOLNYM 2025/2026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pl-PL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kwota  proponowana  </a:t>
                      </a:r>
                      <a:endParaRPr lang="pl-PL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b="1" i="0" u="none" strike="noStrike" dirty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110</a:t>
                      </a:r>
                      <a:endParaRPr lang="pl-PL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zł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152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os.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10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u="none" strike="noStrike" dirty="0">
                          <a:effectLst/>
                        </a:rPr>
                        <a:t>miesięcy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16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720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, 00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Razem 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169</a:t>
                      </a:r>
                      <a:r>
                        <a:rPr lang="pl-PL" sz="18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406</a:t>
                      </a:r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,99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5659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Rodzaj wydatków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ilość 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Cena jed.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miesiące 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razem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Rytmika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2900 zł</a:t>
                      </a: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29 000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Księgowość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700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7</a:t>
                      </a:r>
                      <a:r>
                        <a:rPr lang="pl-PL" sz="1800" u="none" strike="noStrike" baseline="0" dirty="0">
                          <a:effectLst/>
                        </a:rPr>
                        <a:t> 000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Pasowanie na przedszkolaka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66</a:t>
                      </a: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2 640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Spotkanie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 Mikołajem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1 500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Dzień dziecka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baseline="0" dirty="0">
                          <a:effectLst/>
                        </a:rPr>
                        <a:t>6 080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Pożegnanie starszaków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3</a:t>
                      </a:r>
                      <a:r>
                        <a:rPr lang="pl-PL" sz="1800" u="none" strike="noStrike" baseline="0" dirty="0">
                          <a:effectLst/>
                        </a:rPr>
                        <a:t> 72</a:t>
                      </a:r>
                      <a:r>
                        <a:rPr lang="pl-PL" sz="1800" u="none" strike="noStrike" dirty="0">
                          <a:effectLst/>
                        </a:rPr>
                        <a:t>0</a:t>
                      </a:r>
                      <a:r>
                        <a:rPr lang="pl-PL" sz="1800" u="none" strike="noStrike" baseline="0" dirty="0">
                          <a:effectLst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50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Teatrzyki, warsztaty edukacyjne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1</a:t>
                      </a:r>
                      <a:r>
                        <a:rPr lang="pl-PL" sz="1800" u="none" strike="noStrike" baseline="0" dirty="0">
                          <a:effectLst/>
                        </a:rPr>
                        <a:t> 600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36829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8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Prowizje bankowe</a:t>
                      </a: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4411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9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Zajęcia rozwijające zainteresowania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11 515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115 150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585659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Dyplomy i nagrody dla dzieci za udział w konkursach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40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4 000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2338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Inne wydatki: 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585659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Razem </a:t>
                      </a:r>
                      <a:endParaRPr lang="pl-PL" sz="18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171</a:t>
                      </a:r>
                      <a:r>
                        <a:rPr lang="pl-PL" sz="18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190</a:t>
                      </a:r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</a:p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Brakuje</a:t>
                      </a:r>
                      <a:r>
                        <a:rPr lang="pl-PL" sz="18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1783</a:t>
                      </a:r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,01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1020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1329427" cy="4521127"/>
          </a:xfrm>
        </p:spPr>
        <p:txBody>
          <a:bodyPr>
            <a:normAutofit/>
          </a:bodyPr>
          <a:lstStyle/>
          <a:p>
            <a:r>
              <a:rPr lang="pl-PL" sz="2800" dirty="0"/>
              <a:t>Przedszkole Miejskie nr 3 z oddziałami integracyjnymi posiada                               7 oddziałów, w tym 2 oddziały integracyjne,</a:t>
            </a:r>
          </a:p>
          <a:p>
            <a:r>
              <a:rPr lang="pl-PL" sz="2800" dirty="0"/>
              <a:t>Na rok szk. 2025/2026 zostało przyjętych 152 dzieci,                                    w tym: </a:t>
            </a:r>
          </a:p>
          <a:p>
            <a:pPr marL="0" indent="0">
              <a:buNone/>
            </a:pPr>
            <a:r>
              <a:rPr lang="pl-PL" sz="2800" dirty="0"/>
              <a:t>	18 – </a:t>
            </a:r>
            <a:r>
              <a:rPr lang="pl-PL" sz="2800" dirty="0" err="1"/>
              <a:t>oro</a:t>
            </a:r>
            <a:r>
              <a:rPr lang="pl-PL" sz="2800" dirty="0"/>
              <a:t> dzieci z orzeczeniem o kształceniu specjalnym, </a:t>
            </a:r>
          </a:p>
          <a:p>
            <a:pPr marL="0" indent="0">
              <a:buNone/>
            </a:pPr>
            <a:r>
              <a:rPr lang="pl-PL" sz="2800" dirty="0"/>
              <a:t>	3-je dzieci z opinią psychologiczną, </a:t>
            </a:r>
          </a:p>
          <a:p>
            <a:pPr marL="0" indent="0">
              <a:buNone/>
            </a:pPr>
            <a:r>
              <a:rPr lang="pl-PL" sz="2800" dirty="0"/>
              <a:t>	30– </a:t>
            </a:r>
            <a:r>
              <a:rPr lang="pl-PL" sz="2800" dirty="0" err="1"/>
              <a:t>oro</a:t>
            </a:r>
            <a:r>
              <a:rPr lang="pl-PL" sz="2800" dirty="0"/>
              <a:t> dzieci z oceną procesów sensorycznych                           	(zalecenia do terapii SI),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108846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86697"/>
              </p:ext>
            </p:extLst>
          </p:nvPr>
        </p:nvGraphicFramePr>
        <p:xfrm>
          <a:off x="131975" y="273382"/>
          <a:ext cx="11802359" cy="64493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41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36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909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7035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3116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4690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041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9525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4367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97909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2082949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832446">
                <a:tc gridSpan="9">
                  <a:txBody>
                    <a:bodyPr/>
                    <a:lstStyle/>
                    <a:p>
                      <a:pPr algn="l" fontAlgn="t"/>
                      <a:endParaRPr lang="pl-PL" sz="1800" u="none" strike="noStrike" dirty="0">
                        <a:effectLst/>
                      </a:endParaRPr>
                    </a:p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Saldo z zeszłego roku na koniec sierpnia 2025 r :     </a:t>
                      </a: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2 206,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99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0287">
                <a:tc gridSpan="7">
                  <a:txBody>
                    <a:bodyPr/>
                    <a:lstStyle/>
                    <a:p>
                      <a:pPr algn="l" fontAlgn="t"/>
                      <a:r>
                        <a:rPr lang="pl-PL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WPŁYWY</a:t>
                      </a:r>
                      <a:r>
                        <a:rPr lang="pl-PL" sz="18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PLANOWANE W ROKU SZKOLNYM 2025/2026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3622"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pl-PL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kwota  proponowana  </a:t>
                      </a:r>
                      <a:endParaRPr lang="pl-PL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b="1" i="0" u="none" strike="noStrike" dirty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115</a:t>
                      </a:r>
                      <a:endParaRPr lang="pl-PL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zł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152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os.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10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u="none" strike="noStrike" dirty="0">
                          <a:effectLst/>
                        </a:rPr>
                        <a:t>miesięcy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174 800, 00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Razem 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177</a:t>
                      </a:r>
                      <a:r>
                        <a:rPr lang="pl-PL" sz="18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006</a:t>
                      </a:r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,99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6366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Rodzaj wydatków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ilość 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Cena jed.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miesiące 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razem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Rytmika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2900 zł</a:t>
                      </a: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29 000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Księgowość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700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7</a:t>
                      </a:r>
                      <a:r>
                        <a:rPr lang="pl-PL" sz="1800" u="none" strike="noStrike" baseline="0" dirty="0">
                          <a:effectLst/>
                        </a:rPr>
                        <a:t> 000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Pasowanie na przedszkolaka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66</a:t>
                      </a: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2 640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Spotkanie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 Mikołajem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1 500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Dzień dziecka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baseline="0" dirty="0">
                          <a:effectLst/>
                        </a:rPr>
                        <a:t>6 080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Pożegnanie starszaków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3</a:t>
                      </a:r>
                      <a:r>
                        <a:rPr lang="pl-PL" sz="1800" u="none" strike="noStrike" baseline="0" dirty="0">
                          <a:effectLst/>
                        </a:rPr>
                        <a:t> 72</a:t>
                      </a:r>
                      <a:r>
                        <a:rPr lang="pl-PL" sz="1800" u="none" strike="noStrike" dirty="0">
                          <a:effectLst/>
                        </a:rPr>
                        <a:t>0</a:t>
                      </a:r>
                      <a:r>
                        <a:rPr lang="pl-PL" sz="1800" u="none" strike="noStrike" baseline="0" dirty="0">
                          <a:effectLst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Teatrzyki, warsztaty edukacyjne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1</a:t>
                      </a:r>
                      <a:r>
                        <a:rPr lang="pl-PL" sz="1800" u="none" strike="noStrike" baseline="0" dirty="0">
                          <a:effectLst/>
                        </a:rPr>
                        <a:t> 600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8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Prowizje bankowe</a:t>
                      </a: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9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Zajęcia rozwijające zainteresowania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11 515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115 150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55636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Dyplomy i nagrody dla dzieci za udział w konkursach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40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4 000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80287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Inne wydatki: 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5 816,99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787982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Razem </a:t>
                      </a:r>
                      <a:endParaRPr lang="pl-PL" sz="18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171</a:t>
                      </a:r>
                      <a:r>
                        <a:rPr lang="pl-PL" sz="18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190</a:t>
                      </a:r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</a:p>
                    <a:p>
                      <a:pPr algn="ctr" fontAlgn="ctr"/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3517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838358"/>
              </p:ext>
            </p:extLst>
          </p:nvPr>
        </p:nvGraphicFramePr>
        <p:xfrm>
          <a:off x="113125" y="207395"/>
          <a:ext cx="11884380" cy="6523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20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77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0660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9868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4455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5189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1863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0237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5580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99316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211289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846627">
                <a:tc gridSpan="9">
                  <a:txBody>
                    <a:bodyPr/>
                    <a:lstStyle/>
                    <a:p>
                      <a:pPr algn="l" fontAlgn="t"/>
                      <a:endParaRPr lang="pl-PL" sz="1800" u="none" strike="noStrike" dirty="0">
                        <a:effectLst/>
                      </a:endParaRPr>
                    </a:p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Saldo z zeszłego roku na koniec sierpnia 2025 r :     </a:t>
                      </a: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2 206,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99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5061">
                <a:tc gridSpan="7">
                  <a:txBody>
                    <a:bodyPr/>
                    <a:lstStyle/>
                    <a:p>
                      <a:pPr algn="l" fontAlgn="t"/>
                      <a:r>
                        <a:rPr lang="pl-PL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WPŁYWY</a:t>
                      </a:r>
                      <a:r>
                        <a:rPr lang="pl-PL" sz="18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PLANOWANE W ROKU SZKOLNYM 2025/2026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3475">
                <a:tc>
                  <a:txBody>
                    <a:bodyPr/>
                    <a:lstStyle/>
                    <a:p>
                      <a:pPr algn="l" fontAlgn="t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pl-PL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kwota  proponowana  </a:t>
                      </a:r>
                      <a:endParaRPr lang="pl-PL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b="1" i="0" u="none" strike="noStrike" dirty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120</a:t>
                      </a:r>
                      <a:endParaRPr lang="pl-PL" sz="18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zł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152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os.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10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u="none" strike="noStrike" dirty="0">
                          <a:effectLst/>
                        </a:rPr>
                        <a:t>miesięcy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182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400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, 00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Razem </a:t>
                      </a:r>
                      <a:endParaRPr lang="pl-PL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184</a:t>
                      </a:r>
                      <a:r>
                        <a:rPr lang="pl-PL" sz="18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606</a:t>
                      </a:r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,99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64559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Rodzaj wydatków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ilość 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Cena jed.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miesiące 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u="none" strike="noStrike" dirty="0">
                          <a:effectLst/>
                        </a:rPr>
                        <a:t>razem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Rytmika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2900 zł</a:t>
                      </a: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29 000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Księgowość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700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7</a:t>
                      </a:r>
                      <a:r>
                        <a:rPr lang="pl-PL" sz="1800" u="none" strike="noStrike" baseline="0" dirty="0">
                          <a:effectLst/>
                        </a:rPr>
                        <a:t> 000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Pasowanie na przedszkolaka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66</a:t>
                      </a: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2 640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Spotkanie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 Mikołajem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1 500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Dzień dziecka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baseline="0" dirty="0">
                          <a:effectLst/>
                        </a:rPr>
                        <a:t>6 080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Pożegnanie starszaków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3</a:t>
                      </a:r>
                      <a:r>
                        <a:rPr lang="pl-PL" sz="1800" u="none" strike="noStrike" baseline="0" dirty="0">
                          <a:effectLst/>
                        </a:rPr>
                        <a:t> 72</a:t>
                      </a:r>
                      <a:r>
                        <a:rPr lang="pl-PL" sz="1800" u="none" strike="noStrike" dirty="0">
                          <a:effectLst/>
                        </a:rPr>
                        <a:t>0</a:t>
                      </a:r>
                      <a:r>
                        <a:rPr lang="pl-PL" sz="1800" u="none" strike="noStrike" baseline="0" dirty="0">
                          <a:effectLst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Teatrzyki, warsztaty edukacyjne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800</a:t>
                      </a:r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1</a:t>
                      </a:r>
                      <a:r>
                        <a:rPr lang="pl-PL" sz="1800" u="none" strike="noStrike" baseline="0" dirty="0">
                          <a:effectLst/>
                        </a:rPr>
                        <a:t> 600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8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Prowizje bankowe</a:t>
                      </a: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500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0347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9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Zajęcia rozwijające zainteresowania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11 515</a:t>
                      </a:r>
                      <a:r>
                        <a:rPr lang="pl-PL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115 150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56584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 dirty="0">
                          <a:effectLst/>
                        </a:rPr>
                        <a:t>Dyplomy i nagrody dla dzieci za udział w konkursach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40 zł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4 000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8506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u="none" strike="noStrike" dirty="0">
                          <a:effectLst/>
                        </a:rPr>
                        <a:t>12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pl-PL" sz="1800" u="none" strike="noStrike">
                          <a:effectLst/>
                        </a:rPr>
                        <a:t>Inne wydatki: 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 </a:t>
                      </a:r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charset="0"/>
                        </a:rPr>
                        <a:t>13 416,99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603686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800" u="none" strike="noStrike">
                          <a:effectLst/>
                        </a:rPr>
                        <a:t>Razem </a:t>
                      </a:r>
                      <a:endParaRPr lang="pl-PL" sz="18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charset="0"/>
                      </a:endParaRPr>
                    </a:p>
                  </a:txBody>
                  <a:tcPr marL="4180" marR="4180" marT="418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171</a:t>
                      </a:r>
                      <a:r>
                        <a:rPr lang="pl-PL" sz="18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190</a:t>
                      </a:r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charset="0"/>
                        </a:rPr>
                        <a:t> zł</a:t>
                      </a:r>
                    </a:p>
                  </a:txBody>
                  <a:tcPr marL="4180" marR="4180" marT="418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86475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Podstawa Programowa Wychowania Przedszkolnego: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1051015" cy="43340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ROZPORZĄDZENIE MINISTRA EDUKACJI NARODOWEJ z dnia 14 lutego 2017 r. w sprawie podstawy programowej wychowania przedszkolnego (...) wskazuje: </a:t>
            </a:r>
          </a:p>
          <a:p>
            <a:r>
              <a:rPr lang="pl-PL" dirty="0"/>
              <a:t> cel wychowania przedszkolnego </a:t>
            </a:r>
          </a:p>
          <a:p>
            <a:r>
              <a:rPr lang="pl-PL" dirty="0"/>
              <a:t> zadania wychowawczo profilaktyczne przedszkola </a:t>
            </a:r>
          </a:p>
          <a:p>
            <a:r>
              <a:rPr lang="pl-PL" dirty="0"/>
              <a:t> efekty realizacji zadań w postaci celów osiąganych przez dzieci na zakończenie wychowania przedszkolnego. 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b="1" spc="300" dirty="0">
                <a:solidFill>
                  <a:srgbClr val="FFFF00"/>
                </a:solidFill>
              </a:rPr>
              <a:t>Znajomość podstawy programowej wychowania przedszkolnego przez Rodziców służy optymalizacji pracy                     z dziećmi w przedszkolu.</a:t>
            </a:r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633844" y="1070264"/>
            <a:ext cx="1051675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3200" dirty="0"/>
              <a:t>"Podstawa Programowa Wychowania Przedszkolnego" precyzuje osiągnięcia dziecka na koniec wychowania przedszkolnego w czterech obszarach: </a:t>
            </a:r>
          </a:p>
          <a:p>
            <a:pPr algn="just"/>
            <a:r>
              <a:rPr lang="pl-PL" sz="3200" dirty="0"/>
              <a:t>1) fizycznym </a:t>
            </a:r>
          </a:p>
          <a:p>
            <a:pPr algn="just"/>
            <a:r>
              <a:rPr lang="pl-PL" sz="3200" dirty="0"/>
              <a:t>2) emocjonalnym </a:t>
            </a:r>
          </a:p>
          <a:p>
            <a:pPr algn="just"/>
            <a:r>
              <a:rPr lang="pl-PL" sz="3200" dirty="0"/>
              <a:t>3) społecznym </a:t>
            </a:r>
          </a:p>
          <a:p>
            <a:pPr algn="just"/>
            <a:r>
              <a:rPr lang="pl-PL" sz="3200" dirty="0"/>
              <a:t>4) poznawczym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Celem wychowania przedszkolnego jest: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884761" cy="4167836"/>
          </a:xfrm>
        </p:spPr>
        <p:txBody>
          <a:bodyPr/>
          <a:lstStyle/>
          <a:p>
            <a:pPr marL="0" indent="0" algn="just">
              <a:buNone/>
            </a:pPr>
            <a:r>
              <a:rPr lang="pl-PL" sz="3200" dirty="0"/>
              <a:t>wsparcie całościowego rozwoju dziecka. Wsparcie to realizowane jest przez proces opieki, wychowania              i nauczania – uczenia się, co umożliwia dziecku odkrywanie własnych możliwości, sensu działania oraz gromadzenie doświadczeń na drodze prowadzącej                       do prawdy, dobra i piękna. W efekcie takiego wsparcia dziecko osiąga dojrzałość do podjęcia nauki na pierwszym etapie edukacji.</a:t>
            </a:r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Zadania przedszkola: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1019843" cy="43340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1.Wspieranie wielokierunkowej aktywności dziecka poprzez organizację warunków sprzyjających nabywaniu doświadczeń w fizycznym, emocjonalnym, społecznym                       i poznawczym obszarze jego rozwoju. </a:t>
            </a: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Tworzenie warunków umożliwiających dzieciom swobodny rozwój, zabawę                            i odpoczynek w poczuciu bezpieczeństwa. </a:t>
            </a: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Wspieranie aktywności dziecka podnoszącej poziom integracji sensorycznej                              i umiejętności korzystania z rozwijających się procesów poznawczych.</a:t>
            </a:r>
          </a:p>
          <a:p>
            <a:pPr marL="0" indent="0" algn="just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Zapewnienie prawidłowej organizacji warunków sprzyjających nabywaniu przez dzieci doświadczeń, które umożliwią im ciągłość procesów adaptacji oraz pomoc dzieciom rozwijającym się w sposób nieharmonijny, wolniejszy lub przyspieszony. </a:t>
            </a:r>
          </a:p>
          <a:p>
            <a:pPr marL="0" indent="0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04470" y="229870"/>
            <a:ext cx="11455400" cy="5631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5.Wspieranie samodzielnej dziecięcej eksploracji świata, dobór treści adekwatnych  do poziomu rozwoju dziecka, jego możliwości percepcyjnych, wyobrażeń i rozumowania,  z poszanowaniem indywidualnych potrzeb i zainteresowań.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 Wzmacnianie poczucia wartości, indywidualność, oryginalność dziecka oraz potrzeby tworzenia relacji osobowych i uczestnictwa w grupie. 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Tworzenie sytuacji sprzyjających rozwojowi nawyków i </a:t>
            </a:r>
            <a:r>
              <a:rPr lang="pl-P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zachowań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prowadzących do samodzielności, dbania o zdrowie, sprawność ruchową i bezpieczeństwo, w tym bezpieczeństwo w ruchu drogowym.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Przygotowywanie do rozumienia emocji, uczuć własnych i innych ludzi oraz dbanie o zdrowie psychiczne, realizowane m.in. z wykorzystaniem naturalnych sytuacji, pojawiających się w przedszkolu oraz sytuacji zadaniowych, uwzględniających treści adekwatne do intelektualnych możliwości i oczekiwań rozwojowych dzieci. 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Tworzenie sytuacji edukacyjnych budujących wrażliwość dziecka, w tym wrażliwość estetyczną,                                w odniesieniu do wielu sfer aktywności człowieka: mowy, zachowania, ruchu, środowiska, ubioru, muzyki, tańca, śpiewu, teatru, plastyki.</a:t>
            </a:r>
            <a:r>
              <a:rPr lang="pl-PL" sz="2000" dirty="0"/>
              <a:t>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66255" y="197428"/>
            <a:ext cx="11544300" cy="6369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dirty="0"/>
              <a:t>1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 Tworzenie warunków pozwalających na bezpieczną, samodzielną eksplorację otaczającej dziecko przyrody, stymulujących rozwój wrażliwości  i umożliwiających poznanie wartości oraz norm odnoszących się do środowiska przyrodniczego, adekwatnych do etapu rozwoju dziecka. </a:t>
            </a:r>
          </a:p>
          <a:p>
            <a:pPr algn="just"/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Tworzenie warunków umożliwiających bezpieczną, samodzielną eksplorację elementów techniki w otoczeniu, konstruowania, majsterkowania, planowania i podejmowania intencjonalnego działania, prezentowania wytworów swojej pracy. </a:t>
            </a:r>
          </a:p>
          <a:p>
            <a:pPr algn="just"/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Współdziałanie z rodzicami, różnymi środowiskami, organizacjami i instytucjami, uznanymi przez rodziców za źródło istotnych wartości, na rzecz tworzenia warunków umożliwiających rozwój tożsamości dziecka. </a:t>
            </a:r>
          </a:p>
          <a:p>
            <a:pPr algn="just"/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Kreowanie, wspólne z wymienionymi podmiotami, sytuacji prowadzących do poznania przez dziecko wartości i norm społecznych, których źródłem jest rodzina, grupa                                    w przedszkolu, inne dorosłe osoby, w tym osoby starsze, oraz rozwijania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zachowań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wynikających z wartości możliwych do zrozumienia na tym etapie rozwoju.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88372" y="831273"/>
            <a:ext cx="10941627" cy="5841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14. Systematyczne uzupełnianie, za zgodą rodziców, realizowanych treści wychowawczych o nowe zagadnienia, wynikające z pojawienia się w otoczeniu dziecka zmian i zjawisk istotnych dla jego bezpieczeństwa i harmonijnego rozwoju.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l-PL" sz="2400" dirty="0"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15. Systematyczne wspieranie rozwoju mechanizmów uczenia się dziecka, prowadzące do osiągnięcia przez nie poziomu umożliwiającego podjęcie nauki w szkole.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l-PL" sz="2400" dirty="0"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16. Organizowanie zajęć – zgodnie z potrzebami – umożliwiających dziecku poznawanie kultury i języka mniejszości narodowej lub etnicznej lub języka regionalnego – kaszubskiego.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l-PL" sz="2400" dirty="0"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17. Tworzenie sytuacji edukacyjnych sprzyjających budowaniu zainteresowania dziecka językiem obcym nowożytnym, chęci poznawania innych kultur.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Przygotowanie dzieci do posługiwania się językiem obcym nowożytnym nie dotyczy: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843197" cy="42094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l-PL" dirty="0"/>
              <a:t>1) dzieci posiadających orzeczenie o potrzebie kształcenia specjalnego wydane ze względu na niepełnosprawność intelektualną w stopniu umiarkowanym lub znacznym oraz dzieci posiadających orzeczenie o potrzebie kształcenia specjalnego wydane ze względu na niepełnosprawności sprzężone, jeżeli jedną z niepełnosprawności jest niepełnosprawność intelektualna w stopniu umiarkowanym lub znacznym;</a:t>
            </a:r>
          </a:p>
          <a:p>
            <a:pPr marL="0" indent="0" algn="just">
              <a:buNone/>
            </a:pPr>
            <a:r>
              <a:rPr lang="pl-PL" dirty="0"/>
              <a:t>2) dzieci posiadających orzeczenie o potrzebie kształcenia specjalnego wydane ze względu na inne niż wymienione w pkt 1 rodzaje niepełnosprawności, o których mowa w przepisach wydanych na podstawie art. 127 ust. 19 pkt 2 ustawy z dnia 14 grudnia 2016 r. – Prawo oświatowe (Dz. U. z 2017 r. poz. 59), oraz jeżeli z indywidualnego programu edukacyjno-terapeutycznego wynika brak możliwości realizacji przygotowania do posługiwania się językiem obcym nowożytnym ze względu na indywidualne potrzeby rozwojowe i edukacyjne oraz możliwości psychofizyczne dziecka.</a:t>
            </a:r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Obsada grup: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015836"/>
            <a:ext cx="10479515" cy="4634346"/>
          </a:xfrm>
        </p:spPr>
        <p:txBody>
          <a:bodyPr>
            <a:normAutofit/>
          </a:bodyPr>
          <a:lstStyle/>
          <a:p>
            <a:pPr algn="ctr"/>
            <a:r>
              <a:rPr lang="pl-PL" sz="2800" b="1" u="sng" dirty="0">
                <a:solidFill>
                  <a:srgbClr val="FFFF00"/>
                </a:solidFill>
              </a:rPr>
              <a:t>Grupa III – 5 – latki, 7:30 – 16:30 - Biedronki</a:t>
            </a:r>
          </a:p>
          <a:p>
            <a:pPr marL="0" indent="0" algn="ctr">
              <a:buNone/>
            </a:pPr>
            <a:r>
              <a:rPr lang="pl-PL" sz="2800" b="1" dirty="0"/>
              <a:t>p. Agnieszka Szramkowska, Teresa Krawczyńska</a:t>
            </a:r>
          </a:p>
          <a:p>
            <a:pPr algn="ctr"/>
            <a:r>
              <a:rPr lang="pl-PL" sz="2800" b="1" u="sng" dirty="0">
                <a:solidFill>
                  <a:srgbClr val="FFFF00"/>
                </a:solidFill>
              </a:rPr>
              <a:t>Grupa IV – 5 – latki,  8:00 – 16:00 - Misie</a:t>
            </a:r>
          </a:p>
          <a:p>
            <a:pPr marL="0" lvl="0" indent="0" algn="ctr">
              <a:buNone/>
            </a:pPr>
            <a:r>
              <a:rPr lang="pl-PL" sz="2800" b="1" dirty="0"/>
              <a:t>p. Angelika Zaręba, p. Barbara Kozłowska</a:t>
            </a:r>
          </a:p>
          <a:p>
            <a:pPr algn="ctr"/>
            <a:r>
              <a:rPr lang="pl-PL" sz="2800" b="1" u="sng" dirty="0">
                <a:solidFill>
                  <a:srgbClr val="FFFF00"/>
                </a:solidFill>
              </a:rPr>
              <a:t>Grupa VII – 5 – latki, 8:00 – 16:00 – Słoneczka (grupa integracyjna)</a:t>
            </a:r>
          </a:p>
          <a:p>
            <a:pPr algn="ctr"/>
            <a:r>
              <a:rPr lang="pl-PL" sz="2800" b="1" dirty="0"/>
              <a:t>P. Anna Mucha, p. Barbara Kozłowska</a:t>
            </a:r>
          </a:p>
          <a:p>
            <a:pPr marL="0" indent="0" algn="ctr">
              <a:buNone/>
            </a:pPr>
            <a:r>
              <a:rPr lang="pl-PL" sz="2800" b="1" dirty="0"/>
              <a:t>p. Edyta Niemirska-Mali – nauczyciel współorganizujący proces kształcenia</a:t>
            </a:r>
          </a:p>
          <a:p>
            <a:pPr marL="0" lvl="0" indent="0" algn="ctr">
              <a:buNone/>
            </a:pPr>
            <a:endParaRPr lang="pl-PL" sz="2800" b="1" dirty="0"/>
          </a:p>
          <a:p>
            <a:pPr marL="0" lvl="0" indent="0" algn="ctr">
              <a:buNone/>
            </a:pPr>
            <a:endParaRPr lang="pl-PL" sz="2800" b="1" dirty="0"/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Gdzie szukać informacji: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754392" cy="3599316"/>
          </a:xfrm>
        </p:spPr>
        <p:txBody>
          <a:bodyPr/>
          <a:lstStyle/>
          <a:p>
            <a:pPr marL="0" indent="0">
              <a:buNone/>
            </a:pPr>
            <a:endParaRPr lang="pl-PL" dirty="0"/>
          </a:p>
          <a:p>
            <a:r>
              <a:rPr lang="pl-PL" sz="3200" spc="300" dirty="0">
                <a:solidFill>
                  <a:srgbClr val="FFFF00"/>
                </a:solidFill>
              </a:rPr>
              <a:t>WWW.DZIENNIKUSTAW.GOV.PL/ DU/2017/356</a:t>
            </a:r>
          </a:p>
          <a:p>
            <a:r>
              <a:rPr lang="pl-PL" sz="3200" dirty="0"/>
              <a:t>Na  stronie  internetowej  przedszkola   </a:t>
            </a:r>
          </a:p>
          <a:p>
            <a:r>
              <a:rPr lang="pl-PL" sz="3200" dirty="0"/>
              <a:t>W broszurach </a:t>
            </a:r>
          </a:p>
          <a:p>
            <a:r>
              <a:rPr lang="pl-PL" sz="3200" spc="300" dirty="0"/>
              <a:t>Na tablicach informacyjnych w szatniach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Program Wychowania Przedszkolnego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780852" cy="42613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>
                <a:solidFill>
                  <a:srgbClr val="FFFF00"/>
                </a:solidFill>
              </a:rPr>
              <a:t>Wydawnictwo: PWN</a:t>
            </a:r>
          </a:p>
          <a:p>
            <a:r>
              <a:rPr lang="pl-PL" b="1" dirty="0">
                <a:solidFill>
                  <a:srgbClr val="FFFF00"/>
                </a:solidFill>
              </a:rPr>
              <a:t>Autorzy: Elżbieta </a:t>
            </a:r>
            <a:r>
              <a:rPr lang="pl-PL" b="1" dirty="0" err="1">
                <a:solidFill>
                  <a:srgbClr val="FFFF00"/>
                </a:solidFill>
              </a:rPr>
              <a:t>Kordos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  <a:p>
            <a:pPr marL="0" indent="0" algn="just">
              <a:buNone/>
            </a:pPr>
            <a:r>
              <a:rPr lang="pl-PL" sz="3200" dirty="0"/>
              <a:t>Jest to program w oparciu o przepisy prawa oświatowego oraz obowiązującą podstawę wychowania przedszkolnego. Celem tego programu jest stymulowanie kreatywności, rozwijanie umiejętności poznawczych, społecznych i emocjonalnych, a także przygotowanie do nauki w szkole.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/>
              <a:t>Programy realizowane w Przedszkolu w roku szkolnym 2025/2026: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00099" y="1989056"/>
            <a:ext cx="11191009" cy="486894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pl-PL" b="1" dirty="0">
                <a:solidFill>
                  <a:srgbClr val="FFFF00"/>
                </a:solidFill>
              </a:rPr>
              <a:t>Program Wychowania Przedszkolnego </a:t>
            </a:r>
            <a:r>
              <a:rPr lang="pl-PL" dirty="0"/>
              <a:t>PWN, autor Elżbieta </a:t>
            </a:r>
            <a:r>
              <a:rPr lang="pl-PL" dirty="0" err="1" smtClean="0"/>
              <a:t>Kordos</a:t>
            </a:r>
            <a:r>
              <a:rPr lang="pl-PL" dirty="0"/>
              <a:t>, </a:t>
            </a:r>
          </a:p>
          <a:p>
            <a:pPr lvl="0"/>
            <a:r>
              <a:rPr lang="pl-PL" b="1" dirty="0">
                <a:solidFill>
                  <a:srgbClr val="FFFF00"/>
                </a:solidFill>
              </a:rPr>
              <a:t>„Daję słowo” </a:t>
            </a:r>
            <a:r>
              <a:rPr lang="pl-PL" dirty="0"/>
              <a:t>– profilaktyka i terapia logopedyczna w przedszkolu – autor</a:t>
            </a:r>
            <a:r>
              <a:rPr lang="pl-PL" b="1" dirty="0"/>
              <a:t> </a:t>
            </a:r>
            <a:r>
              <a:rPr lang="pl-PL" dirty="0"/>
              <a:t>E. Opara</a:t>
            </a:r>
          </a:p>
          <a:p>
            <a:pPr lvl="0"/>
            <a:r>
              <a:rPr lang="pl-PL" b="1" dirty="0">
                <a:solidFill>
                  <a:srgbClr val="FFFF00"/>
                </a:solidFill>
              </a:rPr>
              <a:t>Program „Wiem, czuję, rozumiem” </a:t>
            </a:r>
            <a:r>
              <a:rPr lang="pl-PL" b="1" dirty="0"/>
              <a:t>- wychowanie do wartości - </a:t>
            </a:r>
            <a:r>
              <a:rPr lang="pl-PL" dirty="0"/>
              <a:t>E. </a:t>
            </a:r>
            <a:r>
              <a:rPr lang="pl-PL" dirty="0" err="1"/>
              <a:t>Bukowiecka-Górny</a:t>
            </a:r>
            <a:endParaRPr lang="pl-PL" dirty="0"/>
          </a:p>
          <a:p>
            <a:pPr lvl="0"/>
            <a:r>
              <a:rPr lang="pl-PL" b="1" dirty="0">
                <a:solidFill>
                  <a:srgbClr val="FFFF00"/>
                </a:solidFill>
              </a:rPr>
              <a:t>„Muzyczne cztery pory roku” </a:t>
            </a:r>
            <a:r>
              <a:rPr lang="pl-PL" dirty="0"/>
              <a:t>wykorzystanie koncepcji C. Orffa w edukacji przedszkolnej – autor A. Mucha, M. Rębecka</a:t>
            </a:r>
          </a:p>
          <a:p>
            <a:pPr lvl="0"/>
            <a:r>
              <a:rPr lang="pl-PL" dirty="0">
                <a:solidFill>
                  <a:srgbClr val="FFFF00"/>
                </a:solidFill>
              </a:rPr>
              <a:t>„</a:t>
            </a:r>
            <a:r>
              <a:rPr lang="pl-PL" b="1" dirty="0">
                <a:solidFill>
                  <a:srgbClr val="FFFF00"/>
                </a:solidFill>
              </a:rPr>
              <a:t>Przedsiębiorcza Trójeczka” </a:t>
            </a:r>
            <a:r>
              <a:rPr lang="pl-PL" dirty="0"/>
              <a:t>– program rozwijania przedsiębiorczości wśród dzieci –                          autor A. Szramkowska, D. Sosnowska</a:t>
            </a:r>
          </a:p>
          <a:p>
            <a:pPr lvl="0"/>
            <a:r>
              <a:rPr lang="pl-PL" b="1" dirty="0">
                <a:solidFill>
                  <a:srgbClr val="FFFF00"/>
                </a:solidFill>
              </a:rPr>
              <a:t>„Baśnie, bajki, bajeczki z Piastowskiej Trójeczki” </a:t>
            </a:r>
            <a:r>
              <a:rPr lang="pl-PL" dirty="0"/>
              <a:t>– program wspierający czytelnictwo w przedszkolu – autor B. </a:t>
            </a:r>
            <a:r>
              <a:rPr lang="pl-PL" dirty="0" err="1"/>
              <a:t>Jaszczycha</a:t>
            </a:r>
            <a:endParaRPr lang="pl-PL" dirty="0"/>
          </a:p>
          <a:p>
            <a:pPr lvl="0"/>
            <a:r>
              <a:rPr lang="pl-PL" b="1" dirty="0">
                <a:solidFill>
                  <a:srgbClr val="FFFF00"/>
                </a:solidFill>
              </a:rPr>
              <a:t>„Adaptuję się z Darami” </a:t>
            </a:r>
            <a:r>
              <a:rPr lang="pl-PL" dirty="0"/>
              <a:t>– program adaptacyjny z elementami Pedagogiki </a:t>
            </a:r>
            <a:r>
              <a:rPr lang="pl-PL" dirty="0" err="1"/>
              <a:t>Froebla</a:t>
            </a:r>
            <a:r>
              <a:rPr lang="pl-PL" dirty="0"/>
              <a:t>                      i terapii skoncentrowanej na rozwiązaniach dla dzieci rozpoczynających start w przedszkolu, autor: B. </a:t>
            </a:r>
            <a:r>
              <a:rPr lang="pl-PL" dirty="0" err="1"/>
              <a:t>Jaszczycha</a:t>
            </a:r>
            <a:r>
              <a:rPr lang="pl-PL" dirty="0"/>
              <a:t>, M. Świtek</a:t>
            </a:r>
          </a:p>
          <a:p>
            <a:pPr lvl="0"/>
            <a:r>
              <a:rPr lang="pl-PL" b="1" dirty="0">
                <a:solidFill>
                  <a:srgbClr val="FFFF00"/>
                </a:solidFill>
              </a:rPr>
              <a:t>Innowacja pedagogiczna według koncepcji F. </a:t>
            </a:r>
            <a:r>
              <a:rPr lang="pl-PL" b="1" dirty="0" err="1">
                <a:solidFill>
                  <a:srgbClr val="FFFF00"/>
                </a:solidFill>
              </a:rPr>
              <a:t>Froebla</a:t>
            </a:r>
            <a:r>
              <a:rPr lang="pl-PL" b="1" dirty="0">
                <a:solidFill>
                  <a:srgbClr val="FFFF00"/>
                </a:solidFill>
              </a:rPr>
              <a:t> „Dar Zabawy</a:t>
            </a:r>
            <a:r>
              <a:rPr lang="pl-PL" dirty="0">
                <a:solidFill>
                  <a:srgbClr val="FFFF00"/>
                </a:solidFill>
              </a:rPr>
              <a:t>” </a:t>
            </a:r>
            <a:r>
              <a:rPr lang="pl-PL" dirty="0"/>
              <a:t>–                                autor: B. </a:t>
            </a:r>
            <a:r>
              <a:rPr lang="pl-PL" dirty="0" err="1"/>
              <a:t>Jaszczycha</a:t>
            </a:r>
            <a:r>
              <a:rPr lang="pl-PL" dirty="0"/>
              <a:t>, A. Szramkowska</a:t>
            </a:r>
          </a:p>
          <a:p>
            <a:r>
              <a:rPr lang="pl-PL" b="1" dirty="0">
                <a:solidFill>
                  <a:srgbClr val="FFFF00"/>
                </a:solidFill>
              </a:rPr>
              <a:t>„Sensoryczne i </a:t>
            </a:r>
            <a:r>
              <a:rPr lang="pl-PL" b="1" dirty="0" err="1">
                <a:solidFill>
                  <a:srgbClr val="FFFF00"/>
                </a:solidFill>
              </a:rPr>
              <a:t>sensoplastyczne</a:t>
            </a:r>
            <a:r>
              <a:rPr lang="pl-PL" b="1" dirty="0">
                <a:solidFill>
                  <a:srgbClr val="FFFF00"/>
                </a:solidFill>
              </a:rPr>
              <a:t> 4 pory roku” </a:t>
            </a:r>
            <a:r>
              <a:rPr lang="pl-PL" dirty="0"/>
              <a:t>– innowacja pedagogiczna autor:                                    A. Szramkowska, A. </a:t>
            </a:r>
            <a:r>
              <a:rPr lang="pl-PL" dirty="0" err="1"/>
              <a:t>Witeska-Skraba</a:t>
            </a:r>
            <a:endParaRPr lang="pl-PL" dirty="0"/>
          </a:p>
          <a:p>
            <a:pPr lvl="0"/>
            <a:endParaRPr lang="pl-PL" dirty="0"/>
          </a:p>
          <a:p>
            <a:pPr marL="0" lv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„Muzyczne cztery pory roku” – autorzy Anna Mucha i Magdalena </a:t>
            </a:r>
            <a:r>
              <a:rPr lang="pl-PL" dirty="0" err="1"/>
              <a:t>Rębecka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1051015" cy="43340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800" dirty="0"/>
              <a:t>Program „Muzyczne  cztery pory roku” powstał w oparciu                             o koncepcje Carla Orffa, czyli wychowania do muzyki przez zabawę. Idea Orffa polega na twórczym obcowaniu z muzyką. Realizuje się to w różnych formach- ruchu, tańcu, śpiewie, mowie, pantomimie. Zawarte w programie scenariusze dostosowane do każdej grupy wiekowej prowadzą do intensywnego rozbudzania wyobraźni i wrażliwości, a także wejścia  dziecka w bogaty świat muzyki. Dodatkowo program  inspiruje do tworzenia własnych instrumentów muzycznych i  eksperymentowania z muzyką. Atmosfera radości i swobody w kontaktach dziecka z muzyką jest niezbędna dla jego twórczego rozwoju.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„Słowo daję” – autorski program logopedyczny – autor Ewa Opara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1134143" cy="440682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dirty="0"/>
              <a:t>Program </a:t>
            </a:r>
            <a:r>
              <a:rPr lang="pl-PL" b="1" dirty="0"/>
              <a:t>,,SŁOWO DAJĘ” PROFILAKTYKA I TERAPIA LOGOPEDYCZNA W PRZEDSZKOLU</a:t>
            </a:r>
            <a:r>
              <a:rPr lang="pl-PL" dirty="0"/>
              <a:t> zakłada stymulowanie rozwoju językowego dziecka, skuteczną pomoc dziecku młodszemu z nieprawidłowym rozwojem mowy i trudnościami w wymowie oraz poszerzenie współpracy środowiskowej w zakresie profilaktyki logopedycznej.</a:t>
            </a:r>
          </a:p>
          <a:p>
            <a:pPr marL="0" indent="0" algn="just">
              <a:buNone/>
            </a:pPr>
            <a:r>
              <a:rPr lang="pl-PL" dirty="0"/>
              <a:t>Innowacja w zakresie profilaktyki logopedycznej obejmie dzieci 3, 4, 5-letnie uczęszczające do Przedszkola Miejskiego nr 3 w Piastowie. </a:t>
            </a:r>
          </a:p>
          <a:p>
            <a:pPr marL="0" indent="0" algn="just">
              <a:buNone/>
            </a:pPr>
            <a:r>
              <a:rPr lang="pl-PL" dirty="0"/>
              <a:t>Szczególnymi adresatami w zakresie terapii logopedycznej będą dzieci ze zdiagnozowanymi trudnościami językowymi. Uczestnictwo w  programie nastąpi w wyniku przeprowadzonych przez specjalistę –logopedę wstępnych badań  przesiewowych. </a:t>
            </a:r>
          </a:p>
          <a:p>
            <a:pPr marL="0" indent="0" algn="just">
              <a:buNone/>
            </a:pPr>
            <a:r>
              <a:rPr lang="pl-PL" dirty="0"/>
              <a:t>Materiał będzie realizowany przez autorkę jako cykl ćwiczeń prowadzonych systematycznie raz w tygodniu. Ćwiczenia będę powiązane z treściami edukacyjnymi  w ramach podstawy programowej, poszerzając je o treści zawarte w innowacji.</a:t>
            </a:r>
          </a:p>
          <a:p>
            <a:pPr marL="0" indent="0" algn="just">
              <a:buNone/>
            </a:pPr>
            <a:r>
              <a:rPr lang="pl-PL" dirty="0"/>
              <a:t>Nauka poprawnej wymowy nie musi być monotonna. Może stać się zabawą.  Zajęcia powinny być zabawą tak atrakcyjną, by dziecko czekało na nie z niecierpliwością.  </a:t>
            </a:r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dirty="0"/>
              <a:t>„Rozwijanie samodzielności dzieci we wszystkich grupach wiekowych- elementy Planu Daltońskiego – program autorski Beaty </a:t>
            </a:r>
            <a:r>
              <a:rPr lang="pl-PL" sz="2800" dirty="0" err="1"/>
              <a:t>Jaszczycha</a:t>
            </a:r>
            <a:r>
              <a:rPr lang="pl-PL" sz="2800" dirty="0"/>
              <a:t> i Anny Szymańskiej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90945" y="2088573"/>
            <a:ext cx="11554691" cy="466551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l-PL" dirty="0"/>
              <a:t>Plan daltoński to koncepcja polegająca na wdrażaniu do samodzielności w działaniu, podejmowaniu inicjatyw i odpowiedzialności za swoją pracę, a także rozwijająca umiejętność współpracy. </a:t>
            </a:r>
          </a:p>
          <a:p>
            <a:pPr marL="0" indent="0" algn="just">
              <a:buNone/>
            </a:pPr>
            <a:r>
              <a:rPr lang="pl-PL" dirty="0"/>
              <a:t>Program stwarza dzieciom warunki do rozwoju samodzielności. </a:t>
            </a:r>
            <a:r>
              <a:rPr lang="pl-PL" b="1" dirty="0"/>
              <a:t>Samodzielność</a:t>
            </a:r>
            <a:r>
              <a:rPr lang="pl-PL" dirty="0"/>
              <a:t> w planie daltońskim oznacza, że dzieci mają możliwość samodzielnego rozwiązywania problemów, samodzielnego wykonywania zadań i poszukiwania właściwych rozwiązań. Taka praca bardzo dobrze działa na motywację. Dzieci z chęcią podejmują wyzwania wymagające ich aktywności. Dzięki wspieraniu samodzielności uczą się obchodzić z własnymi możliwościami. Uczą się także refleksji nad własnymi  działaniami, przez co doskonalą umiejętność rozwiązywania problemów w sposób samodzielny lub we współpracy z innymi.</a:t>
            </a:r>
          </a:p>
          <a:p>
            <a:pPr marL="0" indent="0" algn="just">
              <a:buNone/>
            </a:pPr>
            <a:r>
              <a:rPr lang="pl-PL" b="1" dirty="0"/>
              <a:t>Współpraca </a:t>
            </a:r>
            <a:r>
              <a:rPr lang="pl-PL" dirty="0"/>
              <a:t>w planie daltońskim zawiera w sobie kontekst społeczny i dydaktyczny. Dzieci nie tylko uczą się współżycia w grupie i wzajemnego szacunku, ale także pracy zespołowej. Zdobywają umiejętności współpracy z innymi dziećmi i wspólnego osiągania wyznaczonych celów.</a:t>
            </a:r>
          </a:p>
          <a:p>
            <a:pPr marL="0" indent="0" algn="just">
              <a:buNone/>
            </a:pPr>
            <a:r>
              <a:rPr lang="pl-PL" dirty="0"/>
              <a:t>Plan daltoński stwarza możliwości rozwoju </a:t>
            </a:r>
            <a:r>
              <a:rPr lang="pl-PL" b="1" dirty="0"/>
              <a:t>odpowiedzialności.</a:t>
            </a:r>
            <a:r>
              <a:rPr lang="pl-PL" dirty="0"/>
              <a:t>  Z jednej strony daje dzieciom wolność wyboru, jakie zadania będą wykonywały, kiedy, jak i z kim, z drugiej strony uczy odpowiedzialności za podjęte decyzje i za wykonaną pracę. Powierzanie dziecku różnych obowiązków, planowanie pracy i wywiązywanie się z tego motywuje je jeszcze bardziej i powoduje, że dziecko staje się świadomym i odpowiedzialnym uczestnikiem procesu edukacyjnego.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„Przedsiębiorcza trójeczka” program autorski Agnieszki </a:t>
            </a:r>
            <a:r>
              <a:rPr lang="pl-PL" dirty="0" err="1"/>
              <a:t>Szramkowskiej</a:t>
            </a:r>
            <a:r>
              <a:rPr lang="pl-PL" dirty="0"/>
              <a:t> i Doroty Sosnowskiej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469124" cy="4209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Podstawowym założeniem realizowania zajęć z przedsiębiorczości jest zaznajomienie najmłodszych z zagadnieniami ekonomii oraz oszczędzania. Realizacja edukacji finansowej może odbywać się poprzez zajęcia: językowe, matematyczne, </a:t>
            </a:r>
            <a:r>
              <a:rPr lang="pl-PL" dirty="0" err="1"/>
              <a:t>plastyczno</a:t>
            </a:r>
            <a:r>
              <a:rPr lang="pl-PL" dirty="0"/>
              <a:t> – techniczne, </a:t>
            </a:r>
            <a:r>
              <a:rPr lang="pl-PL" dirty="0" err="1"/>
              <a:t>muzyczno</a:t>
            </a:r>
            <a:r>
              <a:rPr lang="pl-PL" dirty="0"/>
              <a:t> – ruchowe.</a:t>
            </a:r>
          </a:p>
          <a:p>
            <a:pPr marL="0" indent="0" algn="just">
              <a:buNone/>
            </a:pPr>
            <a:r>
              <a:rPr lang="pl-PL" dirty="0"/>
              <a:t>Celem programu jest zdobywanie wiedzy z szeroko pojętej edukacji ekonomicznej, zwiększanie świadomości odbioru przekazu reklamowego,  kształtowanie nawyku racjonalnego gospodarowania pieniędzmi, nabywanie umiejętności planowania zakupów oraz ich wartościowania, zapoznanie z historią pieniądza, rozumienie, że ilość pieniędzy jest ograniczona, zdobywanie wiedzy dotyczącej sklepu i zachowania się                      w sklepach oraz  kupowania.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Ramowy rozkład dnia dla dzieci                                    5 – letnich: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960776"/>
            <a:ext cx="12104016" cy="480767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70000"/>
              </a:lnSpc>
              <a:spcBef>
                <a:spcPts val="1200"/>
              </a:spcBef>
              <a:buNone/>
            </a:pPr>
            <a:r>
              <a:rPr lang="pl-PL" sz="6000" b="1" dirty="0">
                <a:solidFill>
                  <a:srgbClr val="FFFF00"/>
                </a:solidFill>
              </a:rPr>
              <a:t>7:00 – 8:15</a:t>
            </a:r>
            <a:r>
              <a:rPr lang="pl-PL" sz="6000" b="1" dirty="0"/>
              <a:t> - </a:t>
            </a:r>
            <a:r>
              <a:rPr lang="pl-PL" sz="6000" dirty="0"/>
              <a:t>Schodzenie się dzieci; zabawy dowolne według zainteresowań dzieci, manipulacyjne, konstrukcyjne, tematyczne, dydaktyczne. Indywidualne bądź grupowe działania edukacyjne wspomagające i korygujące  rozwój dziecka. Praca z dzieckiem uzdolnionym. Zabawy spontaniczne podejmowane z inicjatywy dzieci. Realizacja pomocy psychologiczno-pedagogicznej. Prowadzenie obserwacji dzieci.</a:t>
            </a:r>
          </a:p>
          <a:p>
            <a:pPr marL="0" indent="0" algn="just">
              <a:lnSpc>
                <a:spcPct val="170000"/>
              </a:lnSpc>
              <a:spcBef>
                <a:spcPts val="1200"/>
              </a:spcBef>
              <a:buNone/>
            </a:pPr>
            <a:r>
              <a:rPr lang="pl-PL" sz="6000" b="1" dirty="0">
                <a:solidFill>
                  <a:srgbClr val="FFFF00"/>
                </a:solidFill>
              </a:rPr>
              <a:t>8.15 – 8:30</a:t>
            </a:r>
            <a:r>
              <a:rPr lang="pl-PL" sz="6000" b="1" dirty="0"/>
              <a:t> – Ćwiczenia poranne. </a:t>
            </a:r>
            <a:r>
              <a:rPr lang="pl-PL" sz="6000" dirty="0"/>
              <a:t>Czynności higieniczne i porządkowe przed śniadaniem, nabywanie umiejętności samodzielnego przygotowywania śniadania.</a:t>
            </a:r>
          </a:p>
          <a:p>
            <a:pPr marL="0" indent="0" algn="just">
              <a:lnSpc>
                <a:spcPct val="170000"/>
              </a:lnSpc>
              <a:spcBef>
                <a:spcPts val="1200"/>
              </a:spcBef>
              <a:buNone/>
            </a:pPr>
            <a:r>
              <a:rPr lang="pl-PL" sz="6000" b="1" dirty="0">
                <a:solidFill>
                  <a:srgbClr val="FFFF00"/>
                </a:solidFill>
              </a:rPr>
              <a:t>8.30 – 9:00</a:t>
            </a:r>
            <a:r>
              <a:rPr lang="pl-PL" sz="6000" b="1" dirty="0"/>
              <a:t> -</a:t>
            </a:r>
            <a:r>
              <a:rPr lang="pl-PL" sz="6000" dirty="0"/>
              <a:t> Śniadanie - wdrażanie do kulturalnego zachowania się przy stole, zachęcanie dzieci do zjadania śniadania</a:t>
            </a:r>
          </a:p>
          <a:p>
            <a:pPr marL="0" indent="0" algn="just">
              <a:lnSpc>
                <a:spcPct val="170000"/>
              </a:lnSpc>
              <a:spcBef>
                <a:spcPts val="1200"/>
              </a:spcBef>
              <a:buNone/>
            </a:pPr>
            <a:r>
              <a:rPr lang="pl-PL" sz="6000" b="1" dirty="0">
                <a:solidFill>
                  <a:srgbClr val="FFFF00"/>
                </a:solidFill>
              </a:rPr>
              <a:t>9.00 – 10:00</a:t>
            </a:r>
            <a:r>
              <a:rPr lang="pl-PL" sz="6000" b="1" dirty="0"/>
              <a:t> - </a:t>
            </a:r>
            <a:r>
              <a:rPr lang="pl-PL" sz="6000" dirty="0"/>
              <a:t>Zajęcia edukacyjne - realizacja zadań edukacyjnych w różnych sferach aktywności dziecka dostosowane do jego możliwości z całą grupą, w zespołach, indywidualnie. Zabawy twórcze i ruchowe. Zajęcia z religii. </a:t>
            </a:r>
          </a:p>
          <a:p>
            <a:pPr marL="0" indent="0" algn="just">
              <a:lnSpc>
                <a:spcPct val="170000"/>
              </a:lnSpc>
              <a:spcBef>
                <a:spcPts val="1200"/>
              </a:spcBef>
              <a:buNone/>
            </a:pPr>
            <a:r>
              <a:rPr lang="pl-PL" sz="6000" b="1" dirty="0">
                <a:solidFill>
                  <a:srgbClr val="FFFF00"/>
                </a:solidFill>
              </a:rPr>
              <a:t>10:00 – 10:15</a:t>
            </a:r>
            <a:r>
              <a:rPr lang="pl-PL" sz="6000" b="1" dirty="0"/>
              <a:t>- </a:t>
            </a:r>
            <a:r>
              <a:rPr lang="pl-PL" sz="6000" dirty="0"/>
              <a:t>II śniadanie, zabawy dowolne w Sali.</a:t>
            </a:r>
          </a:p>
          <a:p>
            <a:pPr marL="0" indent="0" algn="just">
              <a:lnSpc>
                <a:spcPct val="170000"/>
              </a:lnSpc>
              <a:spcBef>
                <a:spcPts val="1200"/>
              </a:spcBef>
              <a:buNone/>
            </a:pPr>
            <a:r>
              <a:rPr lang="pl-PL" sz="6000" b="1" dirty="0">
                <a:solidFill>
                  <a:srgbClr val="FFFF00"/>
                </a:solidFill>
              </a:rPr>
              <a:t>10:15– 10:30</a:t>
            </a:r>
            <a:r>
              <a:rPr lang="pl-PL" sz="6000" b="1" dirty="0"/>
              <a:t> - </a:t>
            </a:r>
            <a:r>
              <a:rPr lang="pl-PL" sz="6000" dirty="0"/>
              <a:t>czynności higieniczne, czynności samoobsługowe przed wyjściem na teren (nauka ubierania się, zapinania guzików, suwaków).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20512" y="273377"/>
            <a:ext cx="11632676" cy="4416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sz="2000" b="1" dirty="0">
                <a:solidFill>
                  <a:srgbClr val="FFFF00"/>
                </a:solidFill>
              </a:rPr>
              <a:t>10:30 – 11:30</a:t>
            </a:r>
            <a:r>
              <a:rPr lang="pl-PL" sz="2000" b="1" dirty="0"/>
              <a:t> – Spacery, wycieczki, zabawy na powietrzu, prowadzenie obserwacji przyrodniczych, uprawa działki przedszkolnej na placu zabaw, zabawy ruchowe z całą grupą z wykorzystaniem sprzętu terenowego lub sportowego oraz zabawy swobodne. </a:t>
            </a:r>
            <a:endParaRPr lang="pl-PL" sz="2000" dirty="0"/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sz="2000" b="1" dirty="0">
                <a:solidFill>
                  <a:srgbClr val="FFFF00"/>
                </a:solidFill>
              </a:rPr>
              <a:t>11.30 – 12:00</a:t>
            </a:r>
            <a:r>
              <a:rPr lang="pl-PL" sz="2000" dirty="0"/>
              <a:t> - Język angielski.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sz="2000" b="1" dirty="0">
                <a:solidFill>
                  <a:srgbClr val="FFFF00"/>
                </a:solidFill>
              </a:rPr>
              <a:t>12:00 – 12:15</a:t>
            </a:r>
            <a:r>
              <a:rPr lang="pl-PL" sz="2000" dirty="0">
                <a:solidFill>
                  <a:srgbClr val="FFFF00"/>
                </a:solidFill>
              </a:rPr>
              <a:t> </a:t>
            </a:r>
            <a:r>
              <a:rPr lang="pl-PL" sz="2000" dirty="0"/>
              <a:t>– Przygotowanie do obiadu. Czynności higieniczne. Dalszy ciąg pracy dyżurnych, nauka nakrywania do stołu. Nabywanie umiejętności samodzielnego przygotowania posiłku.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sz="2000" b="1" dirty="0">
                <a:solidFill>
                  <a:srgbClr val="FFFF00"/>
                </a:solidFill>
              </a:rPr>
              <a:t>12.15 – 12:45</a:t>
            </a:r>
            <a:r>
              <a:rPr lang="pl-PL" sz="2000" b="1" dirty="0"/>
              <a:t> – Obiad. Dyżury dzieci. Nabywanie umiejętności samodzielnego przygotowywania posiłku, </a:t>
            </a:r>
            <a:r>
              <a:rPr lang="pl-PL" sz="2000" dirty="0"/>
              <a:t>  posługiwania się sztućcami, wdrażanie do kulturalnego spożywania posiłku.</a:t>
            </a:r>
          </a:p>
          <a:p>
            <a:pPr algn="just"/>
            <a:endParaRPr lang="pl-PL" sz="11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45097" y="659876"/>
            <a:ext cx="11660956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b="1" dirty="0">
                <a:solidFill>
                  <a:srgbClr val="FFFF00"/>
                </a:solidFill>
              </a:rPr>
              <a:t>12:45 – 13:15 </a:t>
            </a:r>
            <a:r>
              <a:rPr lang="pl-PL" dirty="0"/>
              <a:t>– mycie zębów, odpoczynek przy muzyce relaksacyjnej, słuchanie bajek i literatury dziecięcej.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dirty="0"/>
              <a:t>Odpoczynek przy muzyce relaksacyjnej, słuchanie bajek, literatury dziecięcej.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b="1" dirty="0">
                <a:solidFill>
                  <a:srgbClr val="FFFF00"/>
                </a:solidFill>
              </a:rPr>
              <a:t>13.15 – 14:15</a:t>
            </a:r>
            <a:r>
              <a:rPr lang="pl-PL" dirty="0"/>
              <a:t>  Realizacja zajęć dodatkowych. Zabawy tematyczne według zainteresowań, praca z dzieckiem uzdolnionym. Zabawy dowolne dla pozostałych dzieci. Realizacja pomocy psychologiczno-pedagogicznej. Prowadzenie obserwacji pedagogicznych.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b="1" dirty="0">
                <a:solidFill>
                  <a:srgbClr val="FFFF00"/>
                </a:solidFill>
              </a:rPr>
              <a:t>14:15 – 14:30 </a:t>
            </a:r>
            <a:r>
              <a:rPr lang="pl-PL" dirty="0"/>
              <a:t>- Zabawa ruchowa. Czynności higieniczne przed podwieczorkiem.  Ćwiczenia i zabawy o charakterze utrwalającym.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b="1" dirty="0">
                <a:solidFill>
                  <a:srgbClr val="FFFF00"/>
                </a:solidFill>
              </a:rPr>
              <a:t>14.30  - 14:45</a:t>
            </a:r>
            <a:r>
              <a:rPr lang="pl-PL" b="1" dirty="0"/>
              <a:t>  </a:t>
            </a:r>
            <a:r>
              <a:rPr lang="pl-PL" dirty="0"/>
              <a:t>Podwieczorek.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b="1" dirty="0">
                <a:solidFill>
                  <a:srgbClr val="FFFF00"/>
                </a:solidFill>
              </a:rPr>
              <a:t>14:45 – 16:30</a:t>
            </a:r>
            <a:r>
              <a:rPr lang="pl-PL" dirty="0"/>
              <a:t> Zajęcia dodatkowe, indywidualne lub grupowe wspomaganie i korygowanie rozwoju, zdobytą wiedzę i umiejętności, gry i zabawy stolikowe.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b="1" dirty="0">
                <a:solidFill>
                  <a:srgbClr val="FFFF00"/>
                </a:solidFill>
              </a:rPr>
              <a:t>16:30 – 17:00</a:t>
            </a:r>
            <a:r>
              <a:rPr lang="pl-PL" b="1" dirty="0"/>
              <a:t> </a:t>
            </a:r>
            <a:r>
              <a:rPr lang="pl-PL" dirty="0"/>
              <a:t>  Porządkowanie sali, rozchodzenie się dzieci do domu.  </a:t>
            </a:r>
          </a:p>
        </p:txBody>
      </p:sp>
    </p:spTree>
    <p:extLst>
      <p:ext uri="{BB962C8B-B14F-4D97-AF65-F5344CB8AC3E}">
        <p14:creationId xmlns:p14="http://schemas.microsoft.com/office/powerpoint/2010/main" val="2672625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Poranne i popołudniowe grupy zbiorcze: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48792" y="2083324"/>
            <a:ext cx="11170763" cy="45379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2600" b="1" u="sng" dirty="0"/>
              <a:t>Do Mądrych Sówek o 7.00 – 7:30 ZAPRASZAMY:</a:t>
            </a:r>
            <a:endParaRPr lang="pl-PL" sz="2600" dirty="0"/>
          </a:p>
          <a:p>
            <a:r>
              <a:rPr lang="pl-PL" sz="2600" dirty="0"/>
              <a:t>Biedronki</a:t>
            </a:r>
          </a:p>
          <a:p>
            <a:pPr marL="0" indent="0">
              <a:buNone/>
            </a:pPr>
            <a:r>
              <a:rPr lang="pl-PL" sz="2600" b="1" u="sng" dirty="0">
                <a:sym typeface="+mn-ea"/>
              </a:rPr>
              <a:t>Do Mądrych Sówek o 7:00 – 8:00 ZAPRASZAMY:</a:t>
            </a:r>
            <a:endParaRPr lang="pl-PL" sz="2600" b="1" u="sng" dirty="0"/>
          </a:p>
          <a:p>
            <a:r>
              <a:rPr lang="pl-PL" sz="2600" dirty="0"/>
              <a:t>Misie i Słoneczka</a:t>
            </a:r>
            <a:endParaRPr lang="pl-PL" sz="2600" b="1" u="sng" dirty="0"/>
          </a:p>
          <a:p>
            <a:pPr marL="0" indent="0">
              <a:buNone/>
            </a:pPr>
            <a:r>
              <a:rPr lang="pl-PL" sz="2600" b="1" u="sng" dirty="0"/>
              <a:t>Do Mądrych Sówek o 16:00 – 17:00 ZAPRASZAMY:</a:t>
            </a:r>
          </a:p>
          <a:p>
            <a:r>
              <a:rPr lang="pl-PL" sz="2600" dirty="0"/>
              <a:t>Słoneczka</a:t>
            </a:r>
          </a:p>
          <a:p>
            <a:pPr marL="0" indent="0">
              <a:buNone/>
            </a:pPr>
            <a:r>
              <a:rPr lang="pl-PL" sz="2600" b="1" u="sng" dirty="0">
                <a:sym typeface="+mn-ea"/>
              </a:rPr>
              <a:t>Do Biedronek o 16:00 – 16:30 ZAPRASZAMY:</a:t>
            </a:r>
          </a:p>
          <a:p>
            <a:r>
              <a:rPr lang="pl-PL" sz="2600" dirty="0">
                <a:sym typeface="+mn-ea"/>
              </a:rPr>
              <a:t>Misie</a:t>
            </a:r>
          </a:p>
          <a:p>
            <a:pPr marL="0" indent="0">
              <a:buNone/>
            </a:pPr>
            <a:r>
              <a:rPr lang="pl-PL" sz="2600" b="1" u="sng" dirty="0">
                <a:sym typeface="+mn-ea"/>
              </a:rPr>
              <a:t>Do Pszczółek o 16:30 – 17:00 ZAPRASZAMY:</a:t>
            </a:r>
          </a:p>
          <a:p>
            <a:r>
              <a:rPr lang="pl-PL" sz="2600" dirty="0">
                <a:sym typeface="+mn-ea"/>
              </a:rPr>
              <a:t>Biedronki</a:t>
            </a:r>
            <a:r>
              <a:rPr lang="pl-PL" dirty="0">
                <a:sym typeface="+mn-ea"/>
              </a:rPr>
              <a:t/>
            </a:r>
            <a:br>
              <a:rPr lang="pl-PL" dirty="0">
                <a:sym typeface="+mn-ea"/>
              </a:rPr>
            </a:b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0321" y="527901"/>
            <a:ext cx="9613861" cy="1065229"/>
          </a:xfrm>
        </p:spPr>
        <p:txBody>
          <a:bodyPr/>
          <a:lstStyle/>
          <a:p>
            <a:r>
              <a:rPr lang="pl-PL" dirty="0"/>
              <a:t>zajęcia dodatkowe: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90195" y="2007910"/>
            <a:ext cx="11265030" cy="4722828"/>
          </a:xfrm>
        </p:spPr>
        <p:txBody>
          <a:bodyPr>
            <a:normAutofit fontScale="70000" lnSpcReduction="20000"/>
          </a:bodyPr>
          <a:lstStyle/>
          <a:p>
            <a:r>
              <a:rPr lang="pl-PL" sz="3800" b="1" u="sng" dirty="0">
                <a:solidFill>
                  <a:srgbClr val="FFFF00"/>
                </a:solidFill>
              </a:rPr>
              <a:t>Język angielski </a:t>
            </a:r>
          </a:p>
          <a:p>
            <a:pPr marL="0" indent="0">
              <a:buNone/>
            </a:pPr>
            <a:r>
              <a:rPr lang="pl-PL" sz="3800" dirty="0"/>
              <a:t>(p. Ewa </a:t>
            </a:r>
            <a:r>
              <a:rPr lang="pl-PL" sz="3800" dirty="0" err="1"/>
              <a:t>Gałan</a:t>
            </a:r>
            <a:r>
              <a:rPr lang="pl-PL" sz="3800" dirty="0"/>
              <a:t>) poniedziałki i środy</a:t>
            </a:r>
          </a:p>
          <a:p>
            <a:r>
              <a:rPr lang="pl-PL" sz="3800" b="1" u="sng" dirty="0">
                <a:solidFill>
                  <a:srgbClr val="FFFF00"/>
                </a:solidFill>
              </a:rPr>
              <a:t>Gimnastyka ogólnorozwojowa </a:t>
            </a:r>
          </a:p>
          <a:p>
            <a:pPr marL="0" indent="0">
              <a:buNone/>
            </a:pPr>
            <a:r>
              <a:rPr lang="pl-PL" sz="3800" dirty="0"/>
              <a:t>(p. Robert Łukasik) poniedziałki  i czwartki</a:t>
            </a:r>
          </a:p>
          <a:p>
            <a:r>
              <a:rPr lang="pl-PL" sz="3800" b="1" u="sng" dirty="0">
                <a:solidFill>
                  <a:srgbClr val="FFFF00"/>
                </a:solidFill>
              </a:rPr>
              <a:t>Rytmika </a:t>
            </a:r>
          </a:p>
          <a:p>
            <a:pPr marL="0" indent="0">
              <a:buNone/>
            </a:pPr>
            <a:r>
              <a:rPr lang="pl-PL" sz="3800" dirty="0"/>
              <a:t>(p. Katarzyna </a:t>
            </a:r>
            <a:r>
              <a:rPr lang="pl-PL" sz="3800" dirty="0" err="1"/>
              <a:t>Folgart</a:t>
            </a:r>
            <a:r>
              <a:rPr lang="pl-PL" sz="3800" dirty="0"/>
              <a:t>) środy lub czwartki</a:t>
            </a:r>
          </a:p>
          <a:p>
            <a:r>
              <a:rPr lang="pl-PL" sz="3800" b="1" u="sng" dirty="0">
                <a:solidFill>
                  <a:srgbClr val="FFFF00"/>
                </a:solidFill>
              </a:rPr>
              <a:t>Zajęcia taneczne </a:t>
            </a:r>
          </a:p>
          <a:p>
            <a:pPr marL="0" indent="0">
              <a:buNone/>
            </a:pPr>
            <a:r>
              <a:rPr lang="pl-PL" sz="3800" dirty="0"/>
              <a:t>(p. Łukasz Pakuła) wtorek i piątek</a:t>
            </a:r>
          </a:p>
          <a:p>
            <a:pPr marL="0" indent="0">
              <a:buNone/>
            </a:pPr>
            <a:r>
              <a:rPr lang="pl-PL" sz="3800" dirty="0"/>
              <a:t>(p. Rafał Tarnowski) poniedziałek i środa, </a:t>
            </a:r>
          </a:p>
          <a:p>
            <a:r>
              <a:rPr lang="pl-PL" sz="3800" dirty="0">
                <a:solidFill>
                  <a:srgbClr val="FFFF00"/>
                </a:solidFill>
              </a:rPr>
              <a:t>Religia</a:t>
            </a:r>
          </a:p>
          <a:p>
            <a:pPr marL="0" indent="0">
              <a:buNone/>
            </a:pPr>
            <a:r>
              <a:rPr lang="pl-PL" sz="3800" dirty="0"/>
              <a:t>(Siostra Barbara Mądro) wtorek i piątek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4294967295"/>
          </p:nvPr>
        </p:nvSpPr>
        <p:spPr>
          <a:xfrm>
            <a:off x="11481955" y="4343400"/>
            <a:ext cx="710045" cy="1592263"/>
          </a:xfrm>
        </p:spPr>
        <p:txBody>
          <a:bodyPr>
            <a:normAutofit/>
          </a:bodyPr>
          <a:lstStyle/>
          <a:p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Oferta zajęć dodatkowo płatnych: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2549" y="2036190"/>
            <a:ext cx="11586852" cy="454240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b="1" u="sng" dirty="0">
                <a:solidFill>
                  <a:srgbClr val="FFFF00"/>
                </a:solidFill>
              </a:rPr>
              <a:t>Taniec</a:t>
            </a:r>
            <a:r>
              <a:rPr lang="pl-PL" dirty="0"/>
              <a:t> (p. Łukasz Pakuła) cena – 70 zł/m-c          (poniedziałek)</a:t>
            </a:r>
          </a:p>
          <a:p>
            <a:pPr marL="0" indent="0">
              <a:buNone/>
            </a:pPr>
            <a:r>
              <a:rPr lang="pl-PL" b="1" dirty="0">
                <a:solidFill>
                  <a:srgbClr val="FFFF00"/>
                </a:solidFill>
              </a:rPr>
              <a:t>Taniec</a:t>
            </a:r>
            <a:r>
              <a:rPr lang="pl-PL" b="1" dirty="0"/>
              <a:t> </a:t>
            </a:r>
            <a:r>
              <a:rPr lang="pl-PL" dirty="0"/>
              <a:t>(p. Patryk Piotrowski) cena – 70/m-c         (wtorek)</a:t>
            </a:r>
          </a:p>
          <a:p>
            <a:pPr marL="0" indent="0">
              <a:buNone/>
            </a:pPr>
            <a:r>
              <a:rPr lang="pl-PL" b="1" u="sng" dirty="0">
                <a:solidFill>
                  <a:srgbClr val="FFFF00"/>
                </a:solidFill>
              </a:rPr>
              <a:t>Szachy</a:t>
            </a:r>
            <a:r>
              <a:rPr lang="pl-PL" dirty="0"/>
              <a:t> (p. Paweł Maj) cena 70 zł/m-c                 (wtorek)</a:t>
            </a:r>
          </a:p>
          <a:p>
            <a:pPr marL="0" indent="0">
              <a:buNone/>
            </a:pPr>
            <a:r>
              <a:rPr lang="pl-PL" b="1" u="sng" dirty="0">
                <a:solidFill>
                  <a:srgbClr val="FFFF00"/>
                </a:solidFill>
              </a:rPr>
              <a:t>Judo</a:t>
            </a:r>
            <a:r>
              <a:rPr lang="pl-PL" dirty="0"/>
              <a:t> (p. Filip Skórka) cena 70 zł/m-c                  (wtorek)</a:t>
            </a:r>
          </a:p>
          <a:p>
            <a:pPr marL="0" indent="0">
              <a:buNone/>
            </a:pPr>
            <a:r>
              <a:rPr lang="pl-PL" b="1" u="sng" dirty="0">
                <a:solidFill>
                  <a:srgbClr val="FFFF00"/>
                </a:solidFill>
              </a:rPr>
              <a:t>Drama</a:t>
            </a:r>
            <a:r>
              <a:rPr lang="pl-PL" dirty="0"/>
              <a:t> (p. Marcin Sitek) cena 70 zł/m-c               (środa)</a:t>
            </a:r>
          </a:p>
          <a:p>
            <a:pPr marL="0" indent="0">
              <a:buNone/>
            </a:pPr>
            <a:r>
              <a:rPr lang="pl-PL" b="1" u="sng" dirty="0">
                <a:solidFill>
                  <a:srgbClr val="FFFF00"/>
                </a:solidFill>
              </a:rPr>
              <a:t>Język angielski </a:t>
            </a:r>
            <a:r>
              <a:rPr lang="pl-PL" dirty="0"/>
              <a:t>(Ewa </a:t>
            </a:r>
            <a:r>
              <a:rPr lang="pl-PL" dirty="0" err="1"/>
              <a:t>Gałan</a:t>
            </a:r>
            <a:r>
              <a:rPr lang="pl-PL" dirty="0"/>
              <a:t>) cena 70 zł/m-c        (środa)</a:t>
            </a:r>
          </a:p>
          <a:p>
            <a:pPr marL="0" indent="0">
              <a:buNone/>
            </a:pPr>
            <a:r>
              <a:rPr lang="pl-PL" b="1" u="sng" dirty="0">
                <a:solidFill>
                  <a:srgbClr val="FFFF00"/>
                </a:solidFill>
              </a:rPr>
              <a:t>Balet</a:t>
            </a:r>
            <a:r>
              <a:rPr lang="pl-PL" dirty="0"/>
              <a:t> (p. Nikola Augustyniak ) cena 0 zł/m-c        (czwartek)</a:t>
            </a:r>
          </a:p>
          <a:p>
            <a:pPr marL="0" indent="0">
              <a:buNone/>
            </a:pPr>
            <a:r>
              <a:rPr lang="pl-PL" b="1" u="sng" dirty="0">
                <a:solidFill>
                  <a:srgbClr val="FFFF00"/>
                </a:solidFill>
              </a:rPr>
              <a:t>Plastyka</a:t>
            </a:r>
            <a:r>
              <a:rPr lang="pl-PL" b="1" u="sng" dirty="0"/>
              <a:t> </a:t>
            </a:r>
            <a:r>
              <a:rPr lang="pl-PL" dirty="0"/>
              <a:t>(p. Żaneta Wilk ) cena 70 zł/m-c            (piątek)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b="1" dirty="0">
                <a:solidFill>
                  <a:srgbClr val="FFFF00"/>
                </a:solidFill>
              </a:rPr>
              <a:t>Zapisy na zajęcia TYLKO W SEKRETARIACIE LUB POPRZEZ SYSTEM IPRZEDSZKOLE LUB EMAIL.</a:t>
            </a:r>
          </a:p>
          <a:p>
            <a:pPr marL="0" indent="0" algn="ctr">
              <a:buNone/>
            </a:pPr>
            <a:r>
              <a:rPr lang="pl-PL" b="1" dirty="0">
                <a:solidFill>
                  <a:srgbClr val="FFFF00"/>
                </a:solidFill>
              </a:rPr>
              <a:t>Płatność na odpowiedni numer konta do 10-tego dnia każdego miesiąca. Pod koniec każdego miesiąca należy zgłosić chęć uczęszczania dziecka na wybrane zajęcia dodatkowe                               lub wypisania z grupy treningowej. 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Zajęcia dodatkowe: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3600" b="1" u="sng" dirty="0"/>
              <a:t>Akrobatyka</a:t>
            </a:r>
            <a:r>
              <a:rPr lang="pl-PL" sz="3600" b="1" dirty="0"/>
              <a:t> </a:t>
            </a:r>
            <a:r>
              <a:rPr lang="pl-PL" sz="3600" dirty="0"/>
              <a:t>(Akro Kids) - zapisy bezpośrednio u firmy</a:t>
            </a:r>
          </a:p>
          <a:p>
            <a:pPr marL="0" indent="0">
              <a:buNone/>
            </a:pPr>
            <a:endParaRPr lang="pl-PL" sz="3600" dirty="0"/>
          </a:p>
          <a:p>
            <a:pPr marL="0" indent="0">
              <a:buNone/>
            </a:pPr>
            <a:r>
              <a:rPr lang="pl-PL" sz="3600" b="1" u="sng" dirty="0"/>
              <a:t>Piłka nożna </a:t>
            </a:r>
            <a:r>
              <a:rPr lang="pl-PL" sz="3600" dirty="0"/>
              <a:t>(uksams.pl) – zapisy bezpośrednio u </a:t>
            </a:r>
            <a:r>
              <a:rPr lang="pl-PL" sz="3600" dirty="0" smtClean="0"/>
              <a:t>firmy – uks</a:t>
            </a:r>
            <a:r>
              <a:rPr lang="pl-PL" sz="3600" dirty="0" smtClean="0"/>
              <a:t>ams.pl</a:t>
            </a:r>
            <a:endParaRPr lang="pl-PL" sz="3600" dirty="0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Kto może rozpocząć naukę w szkole podstawowej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0829" y="2111604"/>
            <a:ext cx="11455816" cy="436193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l-PL" sz="3200" dirty="0"/>
              <a:t>Naukę szkolną mogą rozpocząć dzieci, które w danym roku kalendarzowym kończą: </a:t>
            </a:r>
          </a:p>
          <a:p>
            <a:pPr algn="just"/>
            <a:r>
              <a:rPr lang="pl-PL" sz="3200" b="1" dirty="0">
                <a:solidFill>
                  <a:srgbClr val="FFFF00"/>
                </a:solidFill>
              </a:rPr>
              <a:t>7 lat </a:t>
            </a:r>
            <a:r>
              <a:rPr lang="pl-PL" sz="3200" dirty="0"/>
              <a:t>– adekwatnie do terminu rozpoczęcia obowiązku szkolnego, </a:t>
            </a:r>
          </a:p>
          <a:p>
            <a:pPr algn="just"/>
            <a:r>
              <a:rPr lang="pl-PL" sz="3200" b="1" dirty="0">
                <a:solidFill>
                  <a:srgbClr val="FFFF00"/>
                </a:solidFill>
              </a:rPr>
              <a:t>6 lat </a:t>
            </a:r>
            <a:r>
              <a:rPr lang="pl-PL" sz="3200" dirty="0"/>
              <a:t>– wyłącznie na wniosek rodziców, </a:t>
            </a:r>
          </a:p>
          <a:p>
            <a:pPr algn="just"/>
            <a:r>
              <a:rPr lang="pl-PL" sz="3200" b="1" dirty="0">
                <a:solidFill>
                  <a:srgbClr val="FFFF00"/>
                </a:solidFill>
              </a:rPr>
              <a:t>8 lat- </a:t>
            </a:r>
            <a:r>
              <a:rPr lang="pl-PL" sz="3200" dirty="0"/>
              <a:t>w przypadku dzieci, wobec których zastosowano odroczenie obowiązku szkolnego w danym roku szkolnym, </a:t>
            </a:r>
          </a:p>
          <a:p>
            <a:pPr algn="just"/>
            <a:r>
              <a:rPr lang="pl-PL" sz="3200" b="1" dirty="0">
                <a:solidFill>
                  <a:srgbClr val="FFFF00"/>
                </a:solidFill>
              </a:rPr>
              <a:t>9 lat- </a:t>
            </a:r>
            <a:r>
              <a:rPr lang="pl-PL" sz="3200" dirty="0"/>
              <a:t>w przypadku dzieci z niepełnosprawnością, wobec których dwukrotnie odroczono obowiązek szkolny w danym roku szkolnym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Gotowość szkolna: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8536" y="2168165"/>
            <a:ext cx="11553191" cy="44092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3200" dirty="0"/>
              <a:t>Rodzice  sześciolatka powinni złożyć stosowny wniosek do                    </a:t>
            </a:r>
            <a:r>
              <a:rPr lang="pl-PL" sz="3200" b="1" u="sng" dirty="0">
                <a:solidFill>
                  <a:srgbClr val="FFFF00"/>
                </a:solidFill>
              </a:rPr>
              <a:t>30 września </a:t>
            </a:r>
            <a:r>
              <a:rPr lang="pl-PL" sz="3200" dirty="0"/>
              <a:t>roku szkolnego, w którym dziecko zostało objęte wychowaniem przedszkolnym jako pięciolatek.</a:t>
            </a:r>
          </a:p>
          <a:p>
            <a:pPr marL="0" indent="0" algn="just">
              <a:buNone/>
            </a:pPr>
            <a:endParaRPr lang="pl-PL" sz="3200" dirty="0"/>
          </a:p>
          <a:p>
            <a:pPr marL="0" indent="0" algn="just">
              <a:buNone/>
            </a:pPr>
            <a:r>
              <a:rPr lang="pl-PL" sz="3200" dirty="0"/>
              <a:t>W ich przypadku, informację o gotowości szkolnej Przedszkole wydaje do końca kwietnia, ale następuje to na wniosek rodziców złożony nie później niż do 30 września roku szkolnego poprzedzającego rok szkolny, w którym dziecko może rozpocząć naukę w szkole podstawowej.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 diagnozy gotowości szkolnej dzieci: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0256" y="2139886"/>
            <a:ext cx="11373653" cy="43336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/>
              <a:t>Diagnoza gotowości dziecka do podjęcia nauki w szkole podstawowej </a:t>
            </a:r>
            <a:r>
              <a:rPr lang="pl-PL" sz="2800" b="1" dirty="0"/>
              <a:t>musi być procesem</a:t>
            </a:r>
            <a:r>
              <a:rPr lang="pl-PL" sz="2800" dirty="0"/>
              <a:t>, czyli musi odwoływać się do prowadzonych w sposób ciągły (regularny) </a:t>
            </a:r>
            <a:r>
              <a:rPr lang="pl-PL" sz="2800" b="1" dirty="0"/>
              <a:t>obserwacji trwających podczas całego okresu pobytu dziecka w placówce.</a:t>
            </a:r>
            <a:r>
              <a:rPr lang="pl-PL" sz="2800" dirty="0"/>
              <a:t>        </a:t>
            </a:r>
          </a:p>
          <a:p>
            <a:pPr marL="0" indent="0" algn="ctr">
              <a:buNone/>
            </a:pPr>
            <a:r>
              <a:rPr lang="pl-PL" sz="2800" dirty="0"/>
              <a:t>                                                                                                     </a:t>
            </a:r>
          </a:p>
          <a:p>
            <a:pPr marL="0" indent="0" algn="ctr">
              <a:buNone/>
            </a:pPr>
            <a:r>
              <a:rPr lang="pl-PL" sz="2800" dirty="0"/>
              <a:t>Ma to ogromne znaczenie, w momencie pojawienia się trudności dziecka. Utrzymywana systematyczność ułatwi nam nie tylko prognozowanie działań wspierających, ale także podjęcie adekwatnych rozwiązań wyrównujących wynikłe niepowodzenia czy deficyty.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Ubezpieczenie dziecka NNW: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895152" cy="4323700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Wszelkie informacje zamieszczone są na tablicach informacyjnych                  w szatniach oraz na stronie internetowej przedszkola.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4400" dirty="0">
                <a:solidFill>
                  <a:srgbClr val="FFFF00"/>
                </a:solidFill>
              </a:rPr>
              <a:t>Rodzice samodzielnie dokonują ubezpieczenia dziecka!!!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Diety i alergie: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427561" cy="4167836"/>
          </a:xfrm>
        </p:spPr>
        <p:txBody>
          <a:bodyPr/>
          <a:lstStyle/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4400" dirty="0"/>
              <a:t>Wszelkie diety dostarczamy                              do Intendenta Przedszkola –                               p. Anny </a:t>
            </a:r>
            <a:r>
              <a:rPr lang="pl-PL" sz="4400" dirty="0" err="1"/>
              <a:t>Bondaruk</a:t>
            </a:r>
            <a:endParaRPr lang="pl-PL" sz="4400" dirty="0"/>
          </a:p>
          <a:p>
            <a:pPr algn="ctr"/>
            <a:endParaRPr lang="pl-PL" sz="4400" dirty="0"/>
          </a:p>
          <a:p>
            <a:pPr marL="0" indent="0" algn="ctr">
              <a:buNone/>
            </a:pPr>
            <a:r>
              <a:rPr lang="pl-PL" sz="4400" dirty="0">
                <a:solidFill>
                  <a:srgbClr val="FFFF00"/>
                </a:solidFill>
              </a:rPr>
              <a:t>E-mail: intendent@p3piastow.pl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Uzyskanie zgody pisemnego potwierdzenia: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7500" lnSpcReduction="10000"/>
          </a:bodyPr>
          <a:lstStyle/>
          <a:p>
            <a:pPr marL="0" indent="0">
              <a:buNone/>
            </a:pPr>
            <a:endParaRPr lang="pl-PL" dirty="0"/>
          </a:p>
          <a:p>
            <a:r>
              <a:rPr lang="pl-PL" dirty="0"/>
              <a:t>Zgoda na przebadanie dziecka przez logopedę </a:t>
            </a:r>
          </a:p>
          <a:p>
            <a:r>
              <a:rPr lang="pl-PL" dirty="0"/>
              <a:t>Zgoda na przebadanie dziecka przez psychologa</a:t>
            </a:r>
          </a:p>
          <a:p>
            <a:r>
              <a:rPr lang="pl-PL" dirty="0"/>
              <a:t>Zgoda na wyjścia dziecka poza teren przedszkola (spacery i wyjścia)</a:t>
            </a:r>
          </a:p>
          <a:p>
            <a:r>
              <a:rPr lang="pl-PL" dirty="0"/>
              <a:t>Zgoda na zajęcia z </a:t>
            </a:r>
            <a:r>
              <a:rPr lang="pl-PL" dirty="0" err="1"/>
              <a:t>dogoterapii</a:t>
            </a:r>
            <a:r>
              <a:rPr lang="pl-PL" dirty="0"/>
              <a:t> (pies)</a:t>
            </a:r>
          </a:p>
          <a:p>
            <a:r>
              <a:rPr lang="pl-PL" dirty="0"/>
              <a:t>Zgoda na zajęcia z </a:t>
            </a:r>
            <a:r>
              <a:rPr lang="pl-PL" dirty="0" err="1"/>
              <a:t>felinoterapii</a:t>
            </a:r>
            <a:r>
              <a:rPr lang="pl-PL" dirty="0"/>
              <a:t> (kot)</a:t>
            </a:r>
          </a:p>
          <a:p>
            <a:r>
              <a:rPr lang="pl-PL" dirty="0"/>
              <a:t>Zgoda na robienie zdjęć i filmowanie</a:t>
            </a:r>
          </a:p>
          <a:p>
            <a:r>
              <a:rPr lang="pl-PL" dirty="0"/>
              <a:t>Zgoda na publikację prac plastycznych </a:t>
            </a:r>
          </a:p>
          <a:p>
            <a:r>
              <a:rPr lang="pl-PL" dirty="0"/>
              <a:t>Zgoda na pomoc dziecku w czynnościach higienicznych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Uzyskanie zgodny pisemnego oświadczenia: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Oświadczenie o zakazie podawania dziecku jakichkolwiek leków</a:t>
            </a:r>
          </a:p>
          <a:p>
            <a:r>
              <a:rPr lang="pl-PL" dirty="0"/>
              <a:t>Oświadczenie o zmianie miejsca zamieszkania, numeru kontaktowego i adresu e-mail rodzica</a:t>
            </a:r>
          </a:p>
          <a:p>
            <a:r>
              <a:rPr lang="pl-PL" dirty="0"/>
              <a:t>Oświadczenie na temat terminowego uiszczania opłat związanych z żywieniem i pobytem dziecka w przedszkolu</a:t>
            </a:r>
          </a:p>
          <a:p>
            <a:r>
              <a:rPr lang="pl-PL" dirty="0"/>
              <a:t>oświadczeniu o wzięciu udziału w wycieczce/wyjściu/spacerze wraz ze swoim dzieckiem zawsze, gdy wymaga tego sytuacja lub zachowanie dziecka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Godziny otwarcia przedszkola: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611456" cy="40107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400" dirty="0"/>
              <a:t>Przedszkole czynne jest w godzinach:</a:t>
            </a:r>
          </a:p>
          <a:p>
            <a:pPr marL="0" indent="0" algn="ctr">
              <a:buNone/>
            </a:pPr>
            <a:r>
              <a:rPr lang="pl-PL" sz="4400" b="1" u="sng" dirty="0"/>
              <a:t>7:00 – 17:00</a:t>
            </a:r>
          </a:p>
          <a:p>
            <a:pPr marL="0" indent="0" algn="ctr">
              <a:buNone/>
            </a:pPr>
            <a:endParaRPr lang="pl-PL" sz="4400" b="1" u="sng" dirty="0"/>
          </a:p>
          <a:p>
            <a:pPr marL="0" indent="0" algn="ctr">
              <a:buNone/>
            </a:pPr>
            <a:r>
              <a:rPr lang="pl-PL" sz="4400" dirty="0"/>
              <a:t>Dzieci przyprowadzamy do przedszkola                                          </a:t>
            </a:r>
            <a:r>
              <a:rPr lang="pl-PL" sz="4400" u="sng" dirty="0"/>
              <a:t>do godziny 8:30</a:t>
            </a:r>
          </a:p>
          <a:p>
            <a:pPr marL="0" indent="0" algn="ctr">
              <a:buNone/>
            </a:pPr>
            <a:endParaRPr lang="pl-PL" sz="3200" u="sng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Czego potrzebują przedszkolaki: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75035" y="2092751"/>
            <a:ext cx="10896529" cy="459899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l-PL" b="1" u="sng" dirty="0"/>
              <a:t>Kapcie</a:t>
            </a:r>
            <a:r>
              <a:rPr lang="pl-PL" dirty="0"/>
              <a:t> (wygodne, do samodzielnego ubierania, dobrane rozmiarowo)</a:t>
            </a:r>
          </a:p>
          <a:p>
            <a:pPr algn="just"/>
            <a:r>
              <a:rPr lang="pl-PL" b="1" u="sng" dirty="0"/>
              <a:t>Kubeczek do picia wody </a:t>
            </a:r>
            <a:r>
              <a:rPr lang="pl-PL" dirty="0"/>
              <a:t>(plastikowy i podpisany)</a:t>
            </a:r>
          </a:p>
          <a:p>
            <a:pPr algn="just"/>
            <a:r>
              <a:rPr lang="pl-PL" b="1" u="sng" dirty="0"/>
              <a:t>Ubrania na zmianę </a:t>
            </a:r>
            <a:r>
              <a:rPr lang="pl-PL" dirty="0"/>
              <a:t>(w worku zawieszonym i podpisanym w szatni, dostosowane do pory roku, gdy wydarzy się coś niespodziewanego)</a:t>
            </a:r>
          </a:p>
          <a:p>
            <a:pPr algn="just"/>
            <a:r>
              <a:rPr lang="pl-PL" b="1" u="sng" dirty="0"/>
              <a:t>Strój na gimnastykę – 4 i 5 latki </a:t>
            </a:r>
            <a:r>
              <a:rPr lang="pl-PL" dirty="0"/>
              <a:t>(koszulka i krótkie spodenki dla chłopców oraz koszulka i leginsy dla dziewczynek, bez nadruków, cekinów, zamków)</a:t>
            </a:r>
          </a:p>
          <a:p>
            <a:pPr algn="just"/>
            <a:r>
              <a:rPr lang="pl-PL" b="1" dirty="0"/>
              <a:t>Kubeczek, pasta, szczoteczka do mycia zębów </a:t>
            </a:r>
            <a:r>
              <a:rPr lang="pl-PL" dirty="0"/>
              <a:t>(po ustaleniu w grupie z nauczycielem)</a:t>
            </a:r>
          </a:p>
          <a:p>
            <a:pPr algn="just"/>
            <a:r>
              <a:rPr lang="pl-PL" b="1" u="sng" dirty="0"/>
              <a:t>Odpowiednie ubranie na każdy dzień dostosowane do panującej pogody i pory roku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Jesienią:  kalosze i kurtka przeciwdeszczowa,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Zimą:  czapka, szalik, rękawiczki, spodnie na śnieg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Wiosną: wygodne adidasy i ciepła zapinana bluza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Latem: koniecznie czapka od słońca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Czego potrzebują przedszkolaki: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4000" dirty="0"/>
              <a:t>Ryza papieru ksero</a:t>
            </a:r>
          </a:p>
          <a:p>
            <a:r>
              <a:rPr lang="pl-PL" sz="4000" dirty="0"/>
              <a:t>Mokre i suche chusteczki higieniczne</a:t>
            </a:r>
          </a:p>
          <a:p>
            <a:r>
              <a:rPr lang="pl-PL" sz="4000" dirty="0"/>
              <a:t>Wyprawka plastyczna (do ustalenia przez Rodziców w grupach)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Czego nie przynosimy do przedszkola: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2"/>
            <a:ext cx="10957497" cy="4406827"/>
          </a:xfrm>
        </p:spPr>
        <p:txBody>
          <a:bodyPr>
            <a:normAutofit fontScale="70000" lnSpcReduction="20000"/>
          </a:bodyPr>
          <a:lstStyle/>
          <a:p>
            <a:pPr lvl="0" algn="just">
              <a:lnSpc>
                <a:spcPct val="170000"/>
              </a:lnSpc>
            </a:pPr>
            <a:r>
              <a:rPr lang="pl-PL" sz="1800" dirty="0"/>
              <a:t>„</a:t>
            </a:r>
            <a:r>
              <a:rPr lang="pl-PL" sz="2600" b="1" u="sng" dirty="0"/>
              <a:t>niebezpieczne zabawki” </a:t>
            </a:r>
            <a:r>
              <a:rPr lang="pl-PL" sz="2600" dirty="0"/>
              <a:t>- ze względu na bezpieczną zabawę i przeciwdziałanie agresji, prosimy,                          aby dzieci nie przynosiły do przedszkola zabawek zawierających bardzo małe elementy, a także pistoletów, mieczy, szczególnie podczas bali karnawałowych itp. Jeśli dziecko przynosi do przedszkola zabawkę, powinno wiedzieć, że należy się nią podzielić z innymi.  Z tego powodu cenne zabawki bezpieczniej zostawić w domu. </a:t>
            </a:r>
          </a:p>
          <a:p>
            <a:pPr lvl="0" algn="just">
              <a:lnSpc>
                <a:spcPct val="170000"/>
              </a:lnSpc>
            </a:pPr>
            <a:r>
              <a:rPr lang="pl-PL" sz="2600" b="1" u="sng" dirty="0"/>
              <a:t>napoje, słodycze </a:t>
            </a:r>
            <a:r>
              <a:rPr lang="pl-PL" sz="2600" dirty="0"/>
              <a:t>– są zapewnione przez placówkę, z tego względu prosimy, aby nie zostawiać ich również w szatni. Dzieci podczas przygotowania do wyjścia często sięgają po smakołyki zostawione przez rodzica, częstują też innych nie zważając na kwestie higieny  i alergie innych dzieci. Istnieje możliwość zadławienia lub zakrztuszenia dziecka np. cukierkiem pozostawionym w kieszeni.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467591" y="1163781"/>
            <a:ext cx="1099358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pl-PL" sz="2000" b="1" u="sng" dirty="0"/>
              <a:t>lekarstwa</a:t>
            </a:r>
            <a:r>
              <a:rPr lang="pl-PL" sz="2000" dirty="0"/>
              <a:t> – podawanie ich przez nauczyciela dziecku jest zabronione, a pozostawianie ich w szatni niesie niebezpieczeństwo przypadkowego spożycia przez inne dzieci; tylko dzieciom przewlekle chorym możemy podawać lekarstwa po wniosku rodzica do nauczycielek i oświadczeniu lekarza,</a:t>
            </a:r>
          </a:p>
          <a:p>
            <a:pPr marL="342900" lvl="0" indent="-34290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pl-PL" sz="2000" b="1" u="sng" dirty="0"/>
              <a:t>kosmetyki</a:t>
            </a:r>
            <a:r>
              <a:rPr lang="pl-PL" sz="2000" dirty="0"/>
              <a:t> – przede wszystkim ze względu na alergie, nawet dziecięce malowidła stwarzają ryzyko;</a:t>
            </a:r>
          </a:p>
          <a:p>
            <a:pPr marL="342900" lvl="0" indent="-34290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pl-PL" sz="2000" b="1" u="sng" dirty="0"/>
              <a:t>pieniądze, drogocenne przedmioty </a:t>
            </a:r>
            <a:r>
              <a:rPr lang="pl-PL" sz="2000" dirty="0"/>
              <a:t>– za przedmioty pozostawione w szatni, odpowiedzialność ponosi rodzic;</a:t>
            </a:r>
          </a:p>
          <a:p>
            <a:pPr marL="342900" lvl="0" indent="-34290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pl-PL" sz="2000" b="1" u="sng" dirty="0"/>
              <a:t>zabawek</a:t>
            </a:r>
            <a:r>
              <a:rPr lang="pl-PL" sz="2000" dirty="0"/>
              <a:t>, którymi rodzic nie pozwala się dziecku dzielić z innymi.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Formy współpracy z rodzicami obejmują: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11727" y="2088574"/>
            <a:ext cx="11076709" cy="4675908"/>
          </a:xfrm>
        </p:spPr>
        <p:txBody>
          <a:bodyPr>
            <a:normAutofit fontScale="87500" lnSpcReduction="10000"/>
          </a:bodyPr>
          <a:lstStyle/>
          <a:p>
            <a:r>
              <a:rPr lang="pl-PL" dirty="0"/>
              <a:t>Zebrania ogólne</a:t>
            </a:r>
          </a:p>
          <a:p>
            <a:r>
              <a:rPr lang="pl-PL" dirty="0"/>
              <a:t>Zebrania grupowe</a:t>
            </a:r>
          </a:p>
          <a:p>
            <a:r>
              <a:rPr lang="pl-PL" dirty="0"/>
              <a:t>Rozmowy doraźne, kontakty indywidualne, konsultacje</a:t>
            </a:r>
          </a:p>
          <a:p>
            <a:r>
              <a:rPr lang="pl-PL" dirty="0"/>
              <a:t>Zajęcia otwarte</a:t>
            </a:r>
          </a:p>
          <a:p>
            <a:r>
              <a:rPr lang="pl-PL" dirty="0"/>
              <a:t>Uroczystości</a:t>
            </a:r>
          </a:p>
          <a:p>
            <a:r>
              <a:rPr lang="pl-PL" dirty="0"/>
              <a:t>Pedagogizacja rodziców (artykuły na stronie przedszkola)</a:t>
            </a:r>
          </a:p>
          <a:p>
            <a:r>
              <a:rPr lang="pl-PL" dirty="0"/>
              <a:t>Wystawy prac plastycznych dzieci</a:t>
            </a:r>
          </a:p>
          <a:p>
            <a:r>
              <a:rPr lang="pl-PL" dirty="0"/>
              <a:t>Gazetki informacyjne w szatni</a:t>
            </a:r>
          </a:p>
          <a:p>
            <a:r>
              <a:rPr lang="pl-PL" dirty="0"/>
              <a:t>Tablice informacyjne w szatni</a:t>
            </a:r>
          </a:p>
          <a:p>
            <a:r>
              <a:rPr lang="pl-PL" dirty="0"/>
              <a:t>Angażowanie rodziców w prace na rzecz grupy swojego dziecka i przedszkola</a:t>
            </a:r>
          </a:p>
          <a:p>
            <a:r>
              <a:rPr lang="pl-PL" dirty="0"/>
              <a:t>Pomoc w organizowaniu uroczystości</a:t>
            </a:r>
          </a:p>
          <a:p>
            <a:r>
              <a:rPr lang="pl-PL" dirty="0"/>
              <a:t>Doposażenie kącików tematycznych 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Kalendarz na miesiąc Wrzesień: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11085" y="1979628"/>
            <a:ext cx="11585542" cy="48783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800" b="1" u="sng" dirty="0"/>
              <a:t>15.09.2025</a:t>
            </a:r>
            <a:r>
              <a:rPr lang="pl-PL" sz="2800" dirty="0"/>
              <a:t>, </a:t>
            </a:r>
            <a:r>
              <a:rPr lang="pl-PL" sz="2800" b="1" dirty="0">
                <a:solidFill>
                  <a:srgbClr val="FFFF00"/>
                </a:solidFill>
              </a:rPr>
              <a:t>Dzień Kropki </a:t>
            </a:r>
            <a:r>
              <a:rPr lang="pl-PL" sz="2800" dirty="0"/>
              <a:t>(dzieci ubierają się w kropeczki)</a:t>
            </a:r>
          </a:p>
          <a:p>
            <a:pPr marL="0" indent="0">
              <a:buNone/>
            </a:pPr>
            <a:r>
              <a:rPr lang="pl-PL" sz="2800" b="1" u="sng" dirty="0"/>
              <a:t>15.09.2025</a:t>
            </a:r>
            <a:r>
              <a:rPr lang="pl-PL" sz="2800" dirty="0"/>
              <a:t> – </a:t>
            </a:r>
            <a:r>
              <a:rPr lang="pl-PL" sz="2800" b="1" dirty="0">
                <a:solidFill>
                  <a:srgbClr val="FFFF00"/>
                </a:solidFill>
              </a:rPr>
              <a:t>Narodowy Dzień Sportu </a:t>
            </a:r>
            <a:r>
              <a:rPr lang="pl-PL" sz="2800" dirty="0"/>
              <a:t>– organizacja zabaw sportowych na terenie, ubieramy stroje sportowe</a:t>
            </a:r>
          </a:p>
          <a:p>
            <a:pPr marL="0" indent="0">
              <a:buNone/>
            </a:pPr>
            <a:r>
              <a:rPr lang="pl-PL" sz="2800" b="1" u="sng" dirty="0"/>
              <a:t>19.09.2025</a:t>
            </a:r>
            <a:r>
              <a:rPr lang="pl-PL" sz="2800" dirty="0"/>
              <a:t>, </a:t>
            </a:r>
            <a:r>
              <a:rPr lang="pl-PL" sz="2800" b="1" dirty="0">
                <a:solidFill>
                  <a:srgbClr val="FFFF00"/>
                </a:solidFill>
              </a:rPr>
              <a:t>ogólnopolski dzień Przedszkolaka </a:t>
            </a:r>
            <a:r>
              <a:rPr lang="pl-PL" sz="2800" dirty="0"/>
              <a:t>(zabawa w Sali gimnastycznej w stylu DISCO) zakładamy kolorowe stroje i cekiny</a:t>
            </a:r>
          </a:p>
          <a:p>
            <a:pPr marL="0" indent="0">
              <a:buNone/>
            </a:pPr>
            <a:r>
              <a:rPr lang="pl-PL" sz="2800" b="1" u="sng" dirty="0"/>
              <a:t>23.09.2025</a:t>
            </a:r>
            <a:r>
              <a:rPr lang="pl-PL" sz="2800" dirty="0"/>
              <a:t>, </a:t>
            </a:r>
            <a:r>
              <a:rPr lang="pl-PL" sz="2800" b="1" dirty="0">
                <a:solidFill>
                  <a:srgbClr val="FFFF00"/>
                </a:solidFill>
              </a:rPr>
              <a:t>Światowy Dzień bez samochodu </a:t>
            </a:r>
            <a:r>
              <a:rPr lang="pl-PL" sz="2800" dirty="0"/>
              <a:t>(przyjeżdżamy do przedszkola na rowerkach, hulajnogach – obowiązkowo kask na głowę)</a:t>
            </a:r>
          </a:p>
          <a:p>
            <a:pPr marL="0" indent="0">
              <a:buNone/>
            </a:pPr>
            <a:r>
              <a:rPr lang="pl-PL" sz="2800" b="1" u="sng" dirty="0"/>
              <a:t>29.09.2025</a:t>
            </a:r>
            <a:r>
              <a:rPr lang="pl-PL" sz="2800" dirty="0"/>
              <a:t>, </a:t>
            </a:r>
            <a:r>
              <a:rPr lang="pl-PL" sz="2800" b="1" dirty="0">
                <a:solidFill>
                  <a:srgbClr val="FFFF00"/>
                </a:solidFill>
              </a:rPr>
              <a:t>Ogólnopolski Dzień Głośnego Czytania i Narodowe Czytanie </a:t>
            </a:r>
            <a:r>
              <a:rPr lang="pl-PL" sz="2800" dirty="0"/>
              <a:t>poezji Jana Kochanowskiego w Naszym Przedszkolu z udziałem zaproszonych gości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Sprawy bieżące: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0770461" cy="41470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pl-PL" dirty="0"/>
          </a:p>
          <a:p>
            <a:r>
              <a:rPr lang="pl-PL" sz="3200" dirty="0"/>
              <a:t>Należy na bieżąco uaktualniać wszystkie telefony                         i e-maile Rodziców,</a:t>
            </a:r>
          </a:p>
          <a:p>
            <a:r>
              <a:rPr lang="pl-PL" sz="3200" dirty="0"/>
              <a:t>Należy na bieżąco uaktualniać upoważnienia do odbioru dziecka z przedszkola</a:t>
            </a:r>
          </a:p>
          <a:p>
            <a:r>
              <a:rPr lang="pl-PL" sz="3200" dirty="0"/>
              <a:t>zapoznać się ze Statutem Przedszkola</a:t>
            </a:r>
          </a:p>
          <a:p>
            <a:endParaRPr lang="pl-PL" sz="3200" dirty="0"/>
          </a:p>
          <a:p>
            <a:pPr marL="0" indent="0" algn="ctr">
              <a:buNone/>
            </a:pPr>
            <a:r>
              <a:rPr lang="pl-PL" sz="3200" b="1" u="sng" dirty="0">
                <a:solidFill>
                  <a:srgbClr val="FFFF00"/>
                </a:solidFill>
              </a:rPr>
              <a:t>Do przedszkola mogą uczęszczać WYŁĄCZNIE zdrowe dzieci, bez objawów chorobowych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Droga </a:t>
            </a:r>
            <a:r>
              <a:rPr lang="pl-PL"/>
              <a:t>rozwiązywania problemów: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321" y="2336873"/>
            <a:ext cx="11111186" cy="439353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4000" dirty="0"/>
              <a:t>Przypominamy o drodze rozwiązywania problemów wychowawczych                         pojawiających się w grupie: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endParaRPr lang="pl-PL" sz="36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pl-PL" sz="4000" b="1" u="sng" dirty="0">
                <a:solidFill>
                  <a:srgbClr val="FFFF00"/>
                </a:solidFill>
                <a:sym typeface="+mn-ea"/>
              </a:rPr>
              <a:t>Rodzic </a:t>
            </a:r>
            <a:r>
              <a:rPr lang="pl-PL" sz="4000" b="1" u="sng" dirty="0">
                <a:solidFill>
                  <a:srgbClr val="FFFF00"/>
                </a:solidFill>
                <a:sym typeface="Wingdings" panose="05000000000000000000" pitchFamily="2" charset="2"/>
              </a:rPr>
              <a:t> Nauczyciel grupy  Dyrektor  Burmistrz Miasta Piastowa                         Mazowieckie Kuratorium Oświaty</a:t>
            </a:r>
            <a:endParaRPr lang="pl-PL" sz="4000" b="1" u="sng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pl-PL" sz="4000" b="1" u="sng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Dziękujemy za uwagę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Nieobecności: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3377" y="2083324"/>
            <a:ext cx="11073496" cy="450451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sz="3600" dirty="0"/>
              <a:t>Nieobecność dziecka zaznaczana jest w dzienniku zajęć przez nauczyciela grupy. </a:t>
            </a:r>
          </a:p>
          <a:p>
            <a:pPr marL="0" indent="0" algn="just">
              <a:buNone/>
            </a:pPr>
            <a:r>
              <a:rPr lang="pl-PL" sz="3600" dirty="0"/>
              <a:t>Prosimy o niezgłaszanie telefonicznie nieobecności dziecka w przedszkolu.</a:t>
            </a:r>
          </a:p>
          <a:p>
            <a:pPr marL="0" indent="0" algn="just">
              <a:buNone/>
            </a:pPr>
            <a:endParaRPr lang="pl-PL" sz="3600" dirty="0"/>
          </a:p>
          <a:p>
            <a:pPr marL="0" indent="0" algn="just">
              <a:buNone/>
            </a:pPr>
            <a:r>
              <a:rPr lang="pl-PL" sz="3600" dirty="0">
                <a:solidFill>
                  <a:srgbClr val="FFFF00"/>
                </a:solidFill>
              </a:rPr>
              <a:t>Należy zgłosić (telefonicznie) tylko ewentualne spóźnienia dziecka w danym dniu do przedszkola. </a:t>
            </a:r>
          </a:p>
          <a:p>
            <a:pPr marL="0" indent="0" algn="ctr">
              <a:buNone/>
            </a:pPr>
            <a:r>
              <a:rPr lang="pl-PL" sz="3600" dirty="0">
                <a:solidFill>
                  <a:srgbClr val="FFFF00"/>
                </a:solidFill>
              </a:rPr>
              <a:t>Najpóźniej do godziny 9:00!</a:t>
            </a:r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Godziny wydawania posiłków w przedszkolu: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073" y="2130458"/>
            <a:ext cx="11274458" cy="4506011"/>
          </a:xfrm>
        </p:spPr>
        <p:txBody>
          <a:bodyPr>
            <a:normAutofit/>
          </a:bodyPr>
          <a:lstStyle/>
          <a:p>
            <a:r>
              <a:rPr lang="pl-PL" u="sng" dirty="0"/>
              <a:t>Śniadanie</a:t>
            </a:r>
          </a:p>
          <a:p>
            <a:pPr marL="0" indent="0">
              <a:buNone/>
            </a:pPr>
            <a:r>
              <a:rPr lang="pl-PL" dirty="0"/>
              <a:t>8:30 – 9:00</a:t>
            </a:r>
          </a:p>
          <a:p>
            <a:r>
              <a:rPr lang="pl-PL" u="sng" dirty="0"/>
              <a:t>II śniadanie</a:t>
            </a:r>
          </a:p>
          <a:p>
            <a:pPr marL="0" indent="0">
              <a:buNone/>
            </a:pPr>
            <a:r>
              <a:rPr lang="pl-PL" dirty="0"/>
              <a:t>10:00 – 10:15</a:t>
            </a:r>
          </a:p>
          <a:p>
            <a:r>
              <a:rPr lang="pl-PL" u="sng" dirty="0"/>
              <a:t>Obiad (II danie)</a:t>
            </a:r>
          </a:p>
          <a:p>
            <a:pPr marL="0" indent="0">
              <a:buNone/>
            </a:pPr>
            <a:r>
              <a:rPr lang="pl-PL" dirty="0"/>
              <a:t>12:00 – 12:30</a:t>
            </a:r>
          </a:p>
          <a:p>
            <a:r>
              <a:rPr lang="pl-PL" u="sng" dirty="0"/>
              <a:t>Podwieczorek + zupa</a:t>
            </a:r>
          </a:p>
          <a:p>
            <a:pPr marL="0" indent="0">
              <a:buNone/>
            </a:pPr>
            <a:r>
              <a:rPr lang="pl-PL" dirty="0"/>
              <a:t>14:30 – 14:45</a:t>
            </a:r>
          </a:p>
          <a:p>
            <a:pPr marL="0" indent="0" algn="ctr">
              <a:buNone/>
            </a:pPr>
            <a:r>
              <a:rPr lang="pl-PL" b="1" u="sng" dirty="0">
                <a:solidFill>
                  <a:srgbClr val="FFFF00"/>
                </a:solidFill>
              </a:rPr>
              <a:t>Dzienna stawka żywieniowa wynosi 14 zł/dziecko</a:t>
            </a:r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Płatności: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1403" y="1960775"/>
            <a:ext cx="11858920" cy="478881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dirty="0"/>
              <a:t>Do 10 dnia każdego miesiąca Rodzice wnoszą opłatę za:</a:t>
            </a:r>
          </a:p>
          <a:p>
            <a:pPr algn="just"/>
            <a:r>
              <a:rPr lang="pl-PL" dirty="0"/>
              <a:t>Posiłki - 14 zł x ilość obecnych dni dziecka w przedszkolu</a:t>
            </a:r>
          </a:p>
          <a:p>
            <a:pPr marL="0" indent="0" algn="just">
              <a:buNone/>
            </a:pPr>
            <a:r>
              <a:rPr lang="pl-PL" b="1" u="sng" dirty="0">
                <a:solidFill>
                  <a:srgbClr val="FFFF00"/>
                </a:solidFill>
              </a:rPr>
              <a:t>Numer konta za żywienie: 97 1240 6380 1111 0010 7469 1220</a:t>
            </a:r>
          </a:p>
          <a:p>
            <a:pPr algn="just"/>
            <a:r>
              <a:rPr lang="pl-PL" dirty="0"/>
              <a:t>Pobyt dziecka – </a:t>
            </a:r>
            <a:r>
              <a:rPr lang="pl-PL" dirty="0">
                <a:solidFill>
                  <a:srgbClr val="FFFF00"/>
                </a:solidFill>
              </a:rPr>
              <a:t>1,44 zł </a:t>
            </a:r>
            <a:r>
              <a:rPr lang="pl-PL" dirty="0"/>
              <a:t>powyżej godziny 13:00 oraz od godziny 7:00 – 8:00 x ilość obecnych dni w przedszkolu</a:t>
            </a:r>
          </a:p>
          <a:p>
            <a:pPr marL="0" indent="0" algn="just">
              <a:buNone/>
            </a:pPr>
            <a:r>
              <a:rPr lang="pl-PL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Numer konta na opłatę stałą: 18 1240 6380 1111 0010 7469 1187</a:t>
            </a:r>
          </a:p>
          <a:p>
            <a:pPr algn="just"/>
            <a:r>
              <a:rPr lang="pl-PL" dirty="0"/>
              <a:t>Rodzic każdego dnia rejestruje wejście i wyjście dziecka z przedszkola za pomocą karty zbliżeniowej. Brak odbicia karty spowoduje konieczność opłaty całodniowej przez Rodzica w momencie pobytu dziecka tego dnia w przedszkolu</a:t>
            </a:r>
          </a:p>
          <a:p>
            <a:pPr algn="just"/>
            <a:r>
              <a:rPr lang="pl-PL" dirty="0"/>
              <a:t>Składka na Radę Rodziców – kwota zostanie ustalona na I zebraniu</a:t>
            </a:r>
          </a:p>
          <a:p>
            <a:pPr marL="0" indent="0" algn="just">
              <a:buNone/>
            </a:pPr>
            <a:r>
              <a:rPr lang="pl-PL" b="1" u="sng" dirty="0">
                <a:solidFill>
                  <a:srgbClr val="FFFF00"/>
                </a:solidFill>
              </a:rPr>
              <a:t>Numer konta na Radę Rodziców: 86 8931 0003 0737 9966 2000 0001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Opłaty w miesiącu wrześniu (jednorazowe):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6816" y="2114721"/>
            <a:ext cx="11948495" cy="4523585"/>
          </a:xfrm>
        </p:spPr>
        <p:txBody>
          <a:bodyPr>
            <a:noAutofit/>
          </a:bodyPr>
          <a:lstStyle/>
          <a:p>
            <a:r>
              <a:rPr lang="pl-PL" b="1" u="sng" dirty="0"/>
              <a:t>Posiłki</a:t>
            </a:r>
            <a:r>
              <a:rPr lang="pl-PL" dirty="0"/>
              <a:t> – 14 zł x np. 22 dni w miesiącu wrześniu (płatne z góry, ewentualne odpisy w kolejnych miesiącach, jeżeli dziecko będzie nieobecne w przedszkolu)</a:t>
            </a:r>
          </a:p>
          <a:p>
            <a:r>
              <a:rPr lang="pl-PL" b="1" u="sng" dirty="0"/>
              <a:t>Dostęp do konta </a:t>
            </a:r>
            <a:r>
              <a:rPr lang="pl-PL" b="1" u="sng" dirty="0" err="1"/>
              <a:t>iPrzedszkole</a:t>
            </a:r>
            <a:r>
              <a:rPr lang="pl-PL" b="1" u="sng" dirty="0"/>
              <a:t> </a:t>
            </a:r>
            <a:r>
              <a:rPr lang="pl-PL" dirty="0"/>
              <a:t>– 20 zł/rok</a:t>
            </a:r>
          </a:p>
          <a:p>
            <a:r>
              <a:rPr lang="pl-PL" b="1" u="sng" dirty="0"/>
              <a:t>Opłata za nowe karty zbliżeniowe </a:t>
            </a:r>
            <a:r>
              <a:rPr lang="pl-PL" dirty="0"/>
              <a:t>– 15 zł/sztuka</a:t>
            </a:r>
          </a:p>
          <a:p>
            <a:r>
              <a:rPr lang="pl-PL" b="1" u="sng" dirty="0"/>
              <a:t>Opłata za każdą kolejną kartę zbliżeniową </a:t>
            </a:r>
            <a:r>
              <a:rPr lang="pl-PL" dirty="0"/>
              <a:t>– do ustalenia</a:t>
            </a:r>
          </a:p>
          <a:p>
            <a:r>
              <a:rPr lang="pl-PL" b="1" u="sng" dirty="0"/>
              <a:t>Ręczniki papierowe - 80 zł/rok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N</a:t>
            </a:r>
            <a:r>
              <a:rPr lang="pl-PL" sz="2800" dirty="0"/>
              <a:t>umer konta na opłaty dodatkowe: </a:t>
            </a:r>
            <a:r>
              <a:rPr lang="pl-PL" sz="2800" b="1" dirty="0">
                <a:solidFill>
                  <a:srgbClr val="FFFF00"/>
                </a:solidFill>
              </a:rPr>
              <a:t>02 8931 0003 0737 9966 4000 0003</a:t>
            </a:r>
          </a:p>
          <a:p>
            <a:pPr marL="0" indent="0">
              <a:buNone/>
            </a:pPr>
            <a:endParaRPr lang="pl-PL" sz="2800" dirty="0"/>
          </a:p>
          <a:p>
            <a:pPr marL="0" indent="0" algn="ctr">
              <a:buNone/>
            </a:pPr>
            <a:r>
              <a:rPr lang="pl-PL" sz="2800" b="1" u="sng" dirty="0">
                <a:solidFill>
                  <a:srgbClr val="FFFF00"/>
                </a:solidFill>
              </a:rPr>
              <a:t>W tytule należy wpisać: Imię i nazwisko dziecka oraz grupę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2088</TotalTime>
  <Words>4117</Words>
  <Application>Microsoft Office PowerPoint</Application>
  <PresentationFormat>Panoramiczny</PresentationFormat>
  <Paragraphs>683</Paragraphs>
  <Slides>58</Slides>
  <Notes>0</Notes>
  <HiddenSlides>4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58</vt:i4>
      </vt:variant>
    </vt:vector>
  </HeadingPairs>
  <TitlesOfParts>
    <vt:vector size="64" baseType="lpstr">
      <vt:lpstr>Arial</vt:lpstr>
      <vt:lpstr>Calibri</vt:lpstr>
      <vt:lpstr>Times New Roman</vt:lpstr>
      <vt:lpstr>Trebuchet MS</vt:lpstr>
      <vt:lpstr>Wingdings</vt:lpstr>
      <vt:lpstr>Berlin</vt:lpstr>
      <vt:lpstr>Zebranie informacyjne</vt:lpstr>
      <vt:lpstr>Prezentacja programu PowerPoint</vt:lpstr>
      <vt:lpstr>Obsada grup:</vt:lpstr>
      <vt:lpstr>Poranne i popołudniowe grupy zbiorcze:</vt:lpstr>
      <vt:lpstr>Godziny otwarcia przedszkola:</vt:lpstr>
      <vt:lpstr>Nieobecności:</vt:lpstr>
      <vt:lpstr>Godziny wydawania posiłków w przedszkolu:</vt:lpstr>
      <vt:lpstr>Płatności:</vt:lpstr>
      <vt:lpstr>Opłaty w miesiącu wrześniu (jednorazowe):</vt:lpstr>
      <vt:lpstr>Dostęp do konta iPrzedszkole:</vt:lpstr>
      <vt:lpstr>Zniżki na opłacie stałej:</vt:lpstr>
      <vt:lpstr>Ważne telefony:</vt:lpstr>
      <vt:lpstr>Ważne e-maile:</vt:lpstr>
      <vt:lpstr>Godziny pracy specjalistów:</vt:lpstr>
      <vt:lpstr>Godziny pracy specjalistów:</vt:lpstr>
      <vt:lpstr>Poradnia psychologiczno – pedagogiczna:</vt:lpstr>
      <vt:lpstr>Zajęcia ze specjalistami:</vt:lpstr>
      <vt:lpstr>Prezentacja programu PowerPoint</vt:lpstr>
      <vt:lpstr>Prezentacja programu PowerPoint</vt:lpstr>
      <vt:lpstr>Prezentacja programu PowerPoint</vt:lpstr>
      <vt:lpstr>Prezentacja programu PowerPoint</vt:lpstr>
      <vt:lpstr>Podstawa Programowa Wychowania Przedszkolnego:</vt:lpstr>
      <vt:lpstr>Prezentacja programu PowerPoint</vt:lpstr>
      <vt:lpstr>Celem wychowania przedszkolnego jest:</vt:lpstr>
      <vt:lpstr>Zadania przedszkola:</vt:lpstr>
      <vt:lpstr>Prezentacja programu PowerPoint</vt:lpstr>
      <vt:lpstr>Prezentacja programu PowerPoint</vt:lpstr>
      <vt:lpstr>Prezentacja programu PowerPoint</vt:lpstr>
      <vt:lpstr>Przygotowanie dzieci do posługiwania się językiem obcym nowożytnym nie dotyczy:</vt:lpstr>
      <vt:lpstr>Gdzie szukać informacji:</vt:lpstr>
      <vt:lpstr>Program Wychowania Przedszkolnego</vt:lpstr>
      <vt:lpstr>Programy realizowane w Przedszkolu w roku szkolnym 2025/2026:</vt:lpstr>
      <vt:lpstr>„Muzyczne cztery pory roku” – autorzy Anna Mucha i Magdalena Rębecka</vt:lpstr>
      <vt:lpstr>„Słowo daję” – autorski program logopedyczny – autor Ewa Opara</vt:lpstr>
      <vt:lpstr>„Rozwijanie samodzielności dzieci we wszystkich grupach wiekowych- elementy Planu Daltońskiego – program autorski Beaty Jaszczycha i Anny Szymańskiej</vt:lpstr>
      <vt:lpstr>„Przedsiębiorcza trójeczka” program autorski Agnieszki Szramkowskiej i Doroty Sosnowskiej</vt:lpstr>
      <vt:lpstr>Ramowy rozkład dnia dla dzieci                                    5 – letnich:</vt:lpstr>
      <vt:lpstr>Prezentacja programu PowerPoint</vt:lpstr>
      <vt:lpstr>Prezentacja programu PowerPoint</vt:lpstr>
      <vt:lpstr>zajęcia dodatkowe:</vt:lpstr>
      <vt:lpstr>Oferta zajęć dodatkowo płatnych:</vt:lpstr>
      <vt:lpstr>Zajęcia dodatkowe:</vt:lpstr>
      <vt:lpstr>Kto może rozpocząć naukę w szkole podstawowej</vt:lpstr>
      <vt:lpstr>Gotowość szkolna:</vt:lpstr>
      <vt:lpstr>Proces diagnozy gotowości szkolnej dzieci:</vt:lpstr>
      <vt:lpstr>Ubezpieczenie dziecka NNW:</vt:lpstr>
      <vt:lpstr>Diety i alergie:</vt:lpstr>
      <vt:lpstr>Uzyskanie zgody pisemnego potwierdzenia:</vt:lpstr>
      <vt:lpstr>Uzyskanie zgodny pisemnego oświadczenia:</vt:lpstr>
      <vt:lpstr>Czego potrzebują przedszkolaki:</vt:lpstr>
      <vt:lpstr>Czego potrzebują przedszkolaki:</vt:lpstr>
      <vt:lpstr>Czego nie przynosimy do przedszkola:</vt:lpstr>
      <vt:lpstr>Prezentacja programu PowerPoint</vt:lpstr>
      <vt:lpstr>Formy współpracy z rodzicami obejmują:</vt:lpstr>
      <vt:lpstr>Kalendarz na miesiąc Wrzesień:</vt:lpstr>
      <vt:lpstr>Sprawy bieżące:</vt:lpstr>
      <vt:lpstr>Droga rozwiązywania problemów:</vt:lpstr>
      <vt:lpstr>Dziękujemy za uwagę</vt:lpstr>
    </vt:vector>
  </TitlesOfParts>
  <Company>Asus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Zebranie informacyjne</dc:title>
  <dc:creator>Asus</dc:creator>
  <cp:lastModifiedBy>Konto Microsoft</cp:lastModifiedBy>
  <cp:revision>89</cp:revision>
  <dcterms:created xsi:type="dcterms:W3CDTF">2021-09-11T19:31:00Z</dcterms:created>
  <dcterms:modified xsi:type="dcterms:W3CDTF">2025-09-04T13:03:36Z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DF8AEE52002D4C05A6ADC4AB556BF1D9</vt:lpwstr>
  </property>
  <property fmtid="{D5CDD505-2E9C-101B-9397-08002B2CF9AE}" pid="3" name="KSOProductBuildVer">
    <vt:lpwstr>1045-11.2.0.11306</vt:lpwstr>
  </property>
</Properties>
</file>