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65" r:id="rId3"/>
    <p:sldId id="257" r:id="rId4"/>
    <p:sldId id="258" r:id="rId5"/>
    <p:sldId id="259" r:id="rId6"/>
    <p:sldId id="311" r:id="rId7"/>
    <p:sldId id="297" r:id="rId8"/>
    <p:sldId id="298" r:id="rId9"/>
    <p:sldId id="299" r:id="rId10"/>
    <p:sldId id="290" r:id="rId11"/>
    <p:sldId id="300" r:id="rId12"/>
    <p:sldId id="267" r:id="rId13"/>
    <p:sldId id="266" r:id="rId14"/>
    <p:sldId id="265" r:id="rId15"/>
    <p:sldId id="270" r:id="rId16"/>
    <p:sldId id="313" r:id="rId17"/>
    <p:sldId id="296" r:id="rId18"/>
    <p:sldId id="364" r:id="rId19"/>
    <p:sldId id="366" r:id="rId20"/>
    <p:sldId id="367" r:id="rId21"/>
    <p:sldId id="368" r:id="rId22"/>
    <p:sldId id="260" r:id="rId23"/>
    <p:sldId id="278" r:id="rId24"/>
    <p:sldId id="272" r:id="rId25"/>
    <p:sldId id="273" r:id="rId26"/>
    <p:sldId id="274" r:id="rId27"/>
    <p:sldId id="275" r:id="rId28"/>
    <p:sldId id="276" r:id="rId29"/>
    <p:sldId id="286" r:id="rId30"/>
    <p:sldId id="302" r:id="rId31"/>
    <p:sldId id="261" r:id="rId32"/>
    <p:sldId id="305" r:id="rId33"/>
    <p:sldId id="304" r:id="rId34"/>
    <p:sldId id="306" r:id="rId35"/>
    <p:sldId id="262" r:id="rId36"/>
    <p:sldId id="263" r:id="rId37"/>
    <p:sldId id="279" r:id="rId38"/>
    <p:sldId id="280" r:id="rId39"/>
    <p:sldId id="281" r:id="rId40"/>
    <p:sldId id="282" r:id="rId41"/>
    <p:sldId id="283" r:id="rId42"/>
    <p:sldId id="284" r:id="rId43"/>
    <p:sldId id="285" r:id="rId44"/>
    <p:sldId id="289" r:id="rId45"/>
    <p:sldId id="294" r:id="rId46"/>
    <p:sldId id="295" r:id="rId47"/>
    <p:sldId id="287" r:id="rId48"/>
    <p:sldId id="288" r:id="rId49"/>
    <p:sldId id="292" r:id="rId50"/>
    <p:sldId id="293" r:id="rId51"/>
    <p:sldId id="301" r:id="rId52"/>
    <p:sldId id="308" r:id="rId53"/>
    <p:sldId id="269" r:id="rId54"/>
    <p:sldId id="312" r:id="rId55"/>
    <p:sldId id="310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Zebranie informacyjne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726206"/>
          </a:xfrm>
        </p:spPr>
        <p:txBody>
          <a:bodyPr>
            <a:noAutofit/>
          </a:bodyPr>
          <a:lstStyle/>
          <a:p>
            <a:r>
              <a:rPr lang="pl-PL" sz="4400" dirty="0"/>
              <a:t>Grupy dzieci 3 i 4-letnich</a:t>
            </a:r>
          </a:p>
          <a:p>
            <a:r>
              <a:rPr lang="pl-PL" sz="4400" dirty="0"/>
              <a:t>03.09.2025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 do konta </a:t>
            </a:r>
            <a:r>
              <a:rPr lang="pl-PL" dirty="0" err="1"/>
              <a:t>iPrzedszkole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344434" cy="4043145"/>
          </a:xfrm>
        </p:spPr>
        <p:txBody>
          <a:bodyPr/>
          <a:lstStyle/>
          <a:p>
            <a:pPr algn="ctr"/>
            <a:r>
              <a:rPr lang="pl-PL" sz="3200" dirty="0"/>
              <a:t>Wszelkie problemy z logowaniem do konta, zagubienie karty lub zakup dodatkowej karty zbliżeniowej, problemy z płatnościami oraz zapisy na zajęcia dodatkowe płatne zgłaszamy do Sekretarza Przedszkola – </a:t>
            </a:r>
            <a:r>
              <a:rPr lang="pl-PL" sz="3200" dirty="0">
                <a:solidFill>
                  <a:srgbClr val="FFFF00"/>
                </a:solidFill>
              </a:rPr>
              <a:t>p. Magdaleny Sosnowskiej </a:t>
            </a:r>
          </a:p>
          <a:p>
            <a:pPr marL="0" indent="0" algn="ctr">
              <a:buNone/>
            </a:pPr>
            <a:endParaRPr lang="pl-PL" sz="3200" dirty="0"/>
          </a:p>
          <a:p>
            <a:pPr marL="0" indent="0" algn="ctr">
              <a:buNone/>
            </a:pPr>
            <a:r>
              <a:rPr lang="pl-PL" sz="3200" dirty="0">
                <a:solidFill>
                  <a:srgbClr val="FFFF00"/>
                </a:solidFill>
              </a:rPr>
              <a:t>E-mail: sekretariat@p3piastow.pl</a:t>
            </a:r>
          </a:p>
        </p:txBody>
      </p:sp>
    </p:spTree>
    <p:extLst>
      <p:ext uri="{BB962C8B-B14F-4D97-AF65-F5344CB8AC3E}">
        <p14:creationId xmlns:p14="http://schemas.microsoft.com/office/powerpoint/2010/main" val="1523910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Zniżki na opłacie stałej: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5636" y="2078182"/>
            <a:ext cx="10910455" cy="463434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W związku z Uchwałą Rady Miejskiej w Piastowie NR</a:t>
            </a:r>
            <a:r>
              <a:rPr lang="pl-PL" dirty="0">
                <a:sym typeface="+mn-ea"/>
              </a:rPr>
              <a:t> LXVI/453/2023</a:t>
            </a:r>
            <a:r>
              <a:rPr lang="pl-PL" dirty="0"/>
              <a:t> z dnia 27.06.2023r. w sprawie ustalenia opłat za usługę przedszkolną, zniżką objęte są rodziny: </a:t>
            </a:r>
          </a:p>
          <a:p>
            <a:pPr algn="just">
              <a:buFontTx/>
              <a:buChar char="-"/>
            </a:pPr>
            <a:r>
              <a:rPr lang="pl-PL" dirty="0"/>
              <a:t>jeśli dwoje lub więcej dzieci uczęszcza do tego samego przedszkola -  zniżka wynosi 50% na drugie dziecko i na każde kolejne w tej placówce</a:t>
            </a:r>
          </a:p>
          <a:p>
            <a:pPr marL="0" indent="0" algn="just">
              <a:buNone/>
            </a:pPr>
            <a:r>
              <a:rPr lang="pl-PL" dirty="0">
                <a:solidFill>
                  <a:srgbClr val="FFFF00"/>
                </a:solidFill>
              </a:rPr>
              <a:t>Z opłaty za przedszkole w całości zwolnione są:</a:t>
            </a:r>
          </a:p>
          <a:p>
            <a:pPr algn="just">
              <a:buFontTx/>
              <a:buChar char="-"/>
            </a:pPr>
            <a:r>
              <a:rPr lang="pl-PL" dirty="0"/>
              <a:t>Dzieci posiadające na dzień 30.09 roku szkolnego orzeczenie o potrzebie kształcenia specjalnego.</a:t>
            </a:r>
          </a:p>
          <a:p>
            <a:pPr algn="just">
              <a:buFontTx/>
              <a:buChar char="-"/>
            </a:pPr>
            <a:r>
              <a:rPr lang="pl-PL" dirty="0"/>
              <a:t>Opinie o potrzebie wczesnego wspomagania rozwoju,</a:t>
            </a:r>
          </a:p>
          <a:p>
            <a:pPr algn="just">
              <a:buFontTx/>
              <a:buChar char="-"/>
            </a:pPr>
            <a:r>
              <a:rPr lang="pl-PL" dirty="0"/>
              <a:t>Orzeczenie o potrzebie zajęć rewalidacyjno-wychowawczych.</a:t>
            </a:r>
          </a:p>
          <a:p>
            <a:pPr marL="0" indent="0" algn="ctr">
              <a:buNone/>
            </a:pPr>
            <a:r>
              <a:rPr lang="pl-PL" dirty="0">
                <a:solidFill>
                  <a:srgbClr val="FFFF00"/>
                </a:solidFill>
              </a:rPr>
              <a:t>ZNIŻKI W OPŁACIE UDZIELA SIĘ NA WNIOSEK RODZICA, KTÓRY NALEŻY ZŁOŻYĆ W SEKRETARIACIE PRZEDSZKOLA.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 telefony: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nb-NO" sz="4000" dirty="0"/>
              <a:t>tel/fax: 22 728 15 09</a:t>
            </a:r>
            <a:r>
              <a:rPr lang="pl-PL" sz="4000" dirty="0"/>
              <a:t> – Godebskiego 21</a:t>
            </a:r>
          </a:p>
          <a:p>
            <a:pPr fontAlgn="base"/>
            <a:endParaRPr lang="nb-NO" sz="4000" dirty="0"/>
          </a:p>
          <a:p>
            <a:pPr fontAlgn="base"/>
            <a:r>
              <a:rPr lang="nb-NO" sz="4000" dirty="0"/>
              <a:t>tel.kom. 537 723 113</a:t>
            </a:r>
            <a:r>
              <a:rPr lang="pl-PL" sz="4000" dirty="0"/>
              <a:t> – Godebskiego 21</a:t>
            </a:r>
            <a:endParaRPr lang="nb-NO" sz="4000" dirty="0"/>
          </a:p>
          <a:p>
            <a:r>
              <a:rPr lang="pl-PL" sz="4000" dirty="0" err="1"/>
              <a:t>Tel.kom</a:t>
            </a:r>
            <a:r>
              <a:rPr lang="pl-PL" sz="4000" dirty="0"/>
              <a:t>. 664 830 837 – telefon w grupie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 e-maile: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pl-PL" dirty="0"/>
          </a:p>
          <a:p>
            <a:pPr fontAlgn="base"/>
            <a:r>
              <a:rPr lang="pl-PL" sz="3600" b="1" dirty="0"/>
              <a:t>dyrektor@p3piastow.pl</a:t>
            </a:r>
            <a:endParaRPr lang="pl-PL" sz="3600" dirty="0"/>
          </a:p>
          <a:p>
            <a:pPr fontAlgn="base"/>
            <a:r>
              <a:rPr lang="pl-PL" sz="3600" b="1" dirty="0"/>
              <a:t>wicedyrektor@p3piastow.pl</a:t>
            </a:r>
            <a:endParaRPr lang="pl-PL" sz="3600" dirty="0"/>
          </a:p>
          <a:p>
            <a:pPr fontAlgn="base"/>
            <a:r>
              <a:rPr lang="pl-PL" sz="3600" b="1" dirty="0"/>
              <a:t>sekretariat@p3piastow.pl</a:t>
            </a:r>
            <a:endParaRPr lang="pl-PL" sz="3600" dirty="0"/>
          </a:p>
          <a:p>
            <a:pPr fontAlgn="base"/>
            <a:r>
              <a:rPr lang="pl-PL" sz="3600" b="1" dirty="0"/>
              <a:t>intendent@p3piastow.pl</a:t>
            </a:r>
            <a:endParaRPr lang="pl-PL" sz="3600" dirty="0"/>
          </a:p>
          <a:p>
            <a:pPr fontAlgn="base"/>
            <a:r>
              <a:rPr lang="pl-PL" sz="3600" b="1" dirty="0"/>
              <a:t>specjalisci@p3piastow.pl</a:t>
            </a:r>
            <a:endParaRPr lang="pl-PL" sz="3600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pracy specjalistów: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80321" y="2336872"/>
            <a:ext cx="10800479" cy="42417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u="sng" dirty="0"/>
              <a:t>Ewa Opara – </a:t>
            </a:r>
            <a:r>
              <a:rPr lang="pl-PL" sz="3600" b="1" u="sng" dirty="0" err="1"/>
              <a:t>neurologopeda</a:t>
            </a:r>
            <a:r>
              <a:rPr lang="pl-PL" sz="3600" b="1" u="sng" dirty="0"/>
              <a:t>:</a:t>
            </a:r>
          </a:p>
          <a:p>
            <a:pPr marL="0" indent="0" algn="ctr">
              <a:buNone/>
            </a:pPr>
            <a:endParaRPr lang="pl-PL" sz="3600" b="1" u="sng" dirty="0"/>
          </a:p>
          <a:p>
            <a:pPr marL="0" indent="0" algn="ctr">
              <a:buNone/>
            </a:pPr>
            <a:r>
              <a:rPr lang="pl-PL" sz="3200" b="1" dirty="0"/>
              <a:t>Poniedziałek</a:t>
            </a:r>
            <a:r>
              <a:rPr lang="pl-PL" sz="3200" dirty="0"/>
              <a:t>: 8.00- 16.00</a:t>
            </a:r>
          </a:p>
          <a:p>
            <a:pPr marL="0" indent="0" algn="ctr">
              <a:buNone/>
            </a:pPr>
            <a:r>
              <a:rPr lang="pl-PL" sz="3200" b="1" dirty="0"/>
              <a:t>Środa: </a:t>
            </a:r>
            <a:r>
              <a:rPr lang="pl-PL" sz="3200" dirty="0"/>
              <a:t>12.15- 16:00</a:t>
            </a:r>
          </a:p>
          <a:p>
            <a:pPr marL="0" indent="0" algn="ctr">
              <a:buNone/>
            </a:pPr>
            <a:r>
              <a:rPr lang="pl-PL" sz="3200" b="1" dirty="0"/>
              <a:t>Czwartek: </a:t>
            </a:r>
            <a:r>
              <a:rPr lang="pl-PL" sz="3200" dirty="0"/>
              <a:t>8.00 – 12.15</a:t>
            </a:r>
          </a:p>
          <a:p>
            <a:pPr marL="0" indent="0" algn="ctr">
              <a:buNone/>
            </a:pPr>
            <a:r>
              <a:rPr lang="pl-PL" sz="3200" b="1" dirty="0"/>
              <a:t>Piątek: </a:t>
            </a:r>
            <a:r>
              <a:rPr lang="pl-PL" sz="3200" dirty="0"/>
              <a:t>8.00 – 14.00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pracy specjalistów: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800479" cy="4317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b="1" u="sng" dirty="0"/>
              <a:t>Marta Świtek – psycholog:</a:t>
            </a:r>
          </a:p>
          <a:p>
            <a:pPr marL="0" indent="0" algn="ctr">
              <a:buNone/>
            </a:pPr>
            <a:endParaRPr lang="pl-PL" sz="3200" b="1" u="sng" dirty="0"/>
          </a:p>
          <a:p>
            <a:pPr algn="ctr"/>
            <a:r>
              <a:rPr lang="pl-PL" sz="2800" b="1" dirty="0"/>
              <a:t>Poniedziałek:</a:t>
            </a:r>
            <a:r>
              <a:rPr lang="pl-PL" sz="2800" dirty="0"/>
              <a:t> 10:00–16:00</a:t>
            </a:r>
          </a:p>
          <a:p>
            <a:pPr algn="ctr"/>
            <a:r>
              <a:rPr lang="pl-PL" sz="2800" b="1" dirty="0"/>
              <a:t>Wtorek: </a:t>
            </a:r>
            <a:r>
              <a:rPr lang="pl-PL" sz="2800" dirty="0"/>
              <a:t>8:00–13:00</a:t>
            </a:r>
          </a:p>
          <a:p>
            <a:pPr algn="ctr"/>
            <a:r>
              <a:rPr lang="pl-PL" sz="2800" b="1" dirty="0"/>
              <a:t>Środa: </a:t>
            </a:r>
            <a:r>
              <a:rPr lang="pl-PL" sz="2800" dirty="0"/>
              <a:t>8:00–13:00</a:t>
            </a:r>
          </a:p>
          <a:p>
            <a:pPr algn="ctr"/>
            <a:r>
              <a:rPr lang="pl-PL" sz="2800" b="1" dirty="0"/>
              <a:t>Czwartek: </a:t>
            </a:r>
            <a:r>
              <a:rPr lang="pl-PL" sz="2800" dirty="0"/>
              <a:t>10:00–16:00</a:t>
            </a:r>
          </a:p>
          <a:p>
            <a:pPr marL="0" indent="0">
              <a:buNone/>
            </a:pPr>
            <a:endParaRPr lang="pl-PL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Poradnia </a:t>
            </a:r>
            <a:r>
              <a:rPr lang="pl-PL" dirty="0" err="1"/>
              <a:t>psychologiczno</a:t>
            </a:r>
            <a:r>
              <a:rPr lang="pl-PL"/>
              <a:t> – pedagogiczna: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08115" cy="4261354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dirty="0"/>
              <a:t>Poradnia </a:t>
            </a:r>
            <a:r>
              <a:rPr lang="pl-PL" sz="3200" dirty="0" err="1"/>
              <a:t>psychologiczno</a:t>
            </a:r>
            <a:r>
              <a:rPr lang="pl-PL" sz="3200" dirty="0"/>
              <a:t> – pedagogiczna</a:t>
            </a:r>
          </a:p>
          <a:p>
            <a:pPr marL="0" indent="0" algn="ctr">
              <a:buNone/>
            </a:pPr>
            <a:r>
              <a:rPr lang="pl-PL" sz="3200" dirty="0"/>
              <a:t>Ul. </a:t>
            </a:r>
            <a:r>
              <a:rPr lang="pl-PL" sz="3200" dirty="0" err="1"/>
              <a:t>Gomulińskiego</a:t>
            </a:r>
            <a:r>
              <a:rPr lang="pl-PL" sz="3200" dirty="0"/>
              <a:t> 2</a:t>
            </a:r>
          </a:p>
          <a:p>
            <a:pPr marL="0" indent="0" algn="ctr">
              <a:buNone/>
            </a:pPr>
            <a:r>
              <a:rPr lang="pl-PL" sz="3200" dirty="0"/>
              <a:t>05- 800 Pruszków</a:t>
            </a:r>
          </a:p>
          <a:p>
            <a:pPr marL="0" indent="0" algn="ctr">
              <a:buNone/>
            </a:pPr>
            <a:r>
              <a:rPr lang="pl-PL" sz="3200" dirty="0"/>
              <a:t>Tel: 22 758 68 29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000" b="1" dirty="0">
                <a:solidFill>
                  <a:srgbClr val="FFFF00"/>
                </a:solidFill>
              </a:rPr>
              <a:t>Przedszkolem Miejskim Nr 3 w Piastowie opiekuje się Pedagog: Beata Podgórska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Zajęcia ze specjalistami: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0164" y="2265218"/>
            <a:ext cx="11060855" cy="4286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200" dirty="0"/>
              <a:t>Zajęcia ze specjalistami odbywają się w godzinach pracy przedszkola. </a:t>
            </a:r>
          </a:p>
          <a:p>
            <a:pPr marL="0" indent="0" algn="just">
              <a:buNone/>
            </a:pPr>
            <a:r>
              <a:rPr lang="pl-PL" sz="3200" dirty="0"/>
              <a:t>Rodzice dzieci uczęszczających na zajęcia z Integracji Sensorycznej, na zajęcia korekcyjno-kompensacyjne,                        na zajęcia rewalidacyjne zostaną poinformowani bezpośrednio przez nauczycieli w grupach.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071826"/>
              </p:ext>
            </p:extLst>
          </p:nvPr>
        </p:nvGraphicFramePr>
        <p:xfrm>
          <a:off x="122546" y="122548"/>
          <a:ext cx="11990896" cy="6704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1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24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02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31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1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47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1162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30401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826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984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u="none" strike="noStrike" dirty="0">
                          <a:effectLst/>
                        </a:rPr>
                        <a:t>kwota  proponowana  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152 000, 00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881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154 206,99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234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1 980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4 560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10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2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127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974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964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29647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168 390 zł</a:t>
                      </a:r>
                    </a:p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Brakuje 14 183,01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144758"/>
              </p:ext>
            </p:extLst>
          </p:nvPr>
        </p:nvGraphicFramePr>
        <p:xfrm>
          <a:off x="123825" y="113123"/>
          <a:ext cx="11923630" cy="65987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0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07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04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45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03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23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891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10435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87020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044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u="none" strike="noStrike" dirty="0">
                          <a:effectLst/>
                        </a:rPr>
                        <a:t>kwota  proponowana  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16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720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169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406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659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2 640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6 080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72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82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411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8565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38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5659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171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190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</a:p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Brakuje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1783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,01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02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 przedszkolu: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Przedszkole Miejskie nr 3 z oddziałami integracyjnymi posiada                               7 oddziałów, w tym 2 oddziały integracyjne,</a:t>
            </a:r>
          </a:p>
          <a:p>
            <a:r>
              <a:rPr lang="pl-PL" dirty="0"/>
              <a:t>Na rok szk. 2025/2026 zostało przyjętych 152 dzieci,                                    w tym: </a:t>
            </a:r>
          </a:p>
          <a:p>
            <a:pPr marL="0" indent="0">
              <a:buNone/>
            </a:pPr>
            <a:r>
              <a:rPr lang="pl-PL" dirty="0"/>
              <a:t>	18 – </a:t>
            </a:r>
            <a:r>
              <a:rPr lang="pl-PL" dirty="0" err="1"/>
              <a:t>oro</a:t>
            </a:r>
            <a:r>
              <a:rPr lang="pl-PL" dirty="0"/>
              <a:t> dzieci z orzeczeniem o kształceniu specjalnym, </a:t>
            </a:r>
          </a:p>
          <a:p>
            <a:pPr marL="0" indent="0">
              <a:buNone/>
            </a:pPr>
            <a:r>
              <a:rPr lang="pl-PL" dirty="0"/>
              <a:t>	3-je dzieci z opinią psychologiczną, </a:t>
            </a:r>
          </a:p>
          <a:p>
            <a:pPr marL="0" indent="0">
              <a:buNone/>
            </a:pPr>
            <a:r>
              <a:rPr lang="pl-PL" dirty="0"/>
              <a:t>	30– </a:t>
            </a:r>
            <a:r>
              <a:rPr lang="pl-PL" dirty="0" err="1"/>
              <a:t>oro</a:t>
            </a:r>
            <a:r>
              <a:rPr lang="pl-PL" dirty="0"/>
              <a:t> dzieci z oceną procesów sensorycznych                           (zalecenia do terapii SI),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0884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411034"/>
              </p:ext>
            </p:extLst>
          </p:nvPr>
        </p:nvGraphicFramePr>
        <p:xfrm>
          <a:off x="131975" y="273382"/>
          <a:ext cx="11802359" cy="6449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0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1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9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4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52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36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90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0829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32446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287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622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u="none" strike="noStrike" dirty="0">
                          <a:effectLst/>
                        </a:rPr>
                        <a:t>kwota  proponowana  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115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174 800, 00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177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006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366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2 640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6 080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72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5636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 4 000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     5 816,99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787982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171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190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</a:p>
                    <a:p>
                      <a:pPr algn="ctr" fontAlgn="ctr"/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351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868040"/>
              </p:ext>
            </p:extLst>
          </p:nvPr>
        </p:nvGraphicFramePr>
        <p:xfrm>
          <a:off x="113125" y="207395"/>
          <a:ext cx="11884380" cy="6523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66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8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5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18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6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23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58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316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1128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46627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061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75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u="none" strike="noStrike" dirty="0">
                          <a:effectLst/>
                        </a:rPr>
                        <a:t>kwota  proponowana  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182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400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184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606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559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2 640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6 080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72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347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58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13 416,99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03686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171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190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647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Podstawa Programowa Wychowania Przedszkolnego: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51015" cy="4334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ROZPORZĄDZENIE MINISTRA EDUKACJI NARODOWEJ z dnia 14 lutego 2017 r. w sprawie podstawy programowej wychowania przedszkolnego (...) wskazuje: </a:t>
            </a:r>
          </a:p>
          <a:p>
            <a:r>
              <a:rPr lang="pl-PL" dirty="0"/>
              <a:t> cel wychowania przedszkolnego </a:t>
            </a:r>
          </a:p>
          <a:p>
            <a:r>
              <a:rPr lang="pl-PL" dirty="0"/>
              <a:t> zadania wychowawczo profilaktyczne przedszkola </a:t>
            </a:r>
          </a:p>
          <a:p>
            <a:r>
              <a:rPr lang="pl-PL" dirty="0"/>
              <a:t> efekty realizacji zadań w postaci celów osiąganych przez dzieci na zakończenie wychowania przedszkolnego. 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pc="300" dirty="0">
                <a:solidFill>
                  <a:srgbClr val="FFFF00"/>
                </a:solidFill>
              </a:rPr>
              <a:t>Znajomość podstawy programowej wychowania przedszkolnego przez Rodziców służy optymalizacji pracy z dziećmi w przedszkolu.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633844" y="1070264"/>
            <a:ext cx="1051675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200" dirty="0"/>
              <a:t>"Podstawa Programowa Wychowania Przedszkolnego" precyzuje osiągnięcia dziecka na koniec wychowania przedszkolnego w czterech obszarach: </a:t>
            </a:r>
          </a:p>
          <a:p>
            <a:pPr algn="just"/>
            <a:r>
              <a:rPr lang="pl-PL" sz="3200" dirty="0"/>
              <a:t>1) fizycznym </a:t>
            </a:r>
          </a:p>
          <a:p>
            <a:pPr algn="just"/>
            <a:r>
              <a:rPr lang="pl-PL" sz="3200" dirty="0"/>
              <a:t>2) emocjonalnym </a:t>
            </a:r>
          </a:p>
          <a:p>
            <a:pPr algn="just"/>
            <a:r>
              <a:rPr lang="pl-PL" sz="3200" dirty="0"/>
              <a:t>3) społecznym </a:t>
            </a:r>
          </a:p>
          <a:p>
            <a:pPr algn="just"/>
            <a:r>
              <a:rPr lang="pl-PL" sz="3200" dirty="0"/>
              <a:t>4) poznawczym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Celem wychowania przedszkolnego jest: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884761" cy="4167836"/>
          </a:xfrm>
        </p:spPr>
        <p:txBody>
          <a:bodyPr/>
          <a:lstStyle/>
          <a:p>
            <a:pPr marL="0" indent="0" algn="just">
              <a:buNone/>
            </a:pPr>
            <a:r>
              <a:rPr lang="pl-PL" sz="3200" dirty="0"/>
              <a:t>wsparcie całościowego rozwoju dziecka. Wsparcie to realizowane jest przez proces opieki, wychowania              i nauczania – uczenia się, co umożliwia dziecku odkrywanie własnych możliwości, sensu działania oraz gromadzenie doświadczeń na drodze prowadzącej                       do prawdy, dobra i piękna. W efekcie takiego wsparcia dziecko osiąga dojrzałość do podjęcia nauki na pierwszym etapie edukacji.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 przedszkola: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19843" cy="4334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1.Wspieranie wielokierunkowej aktywności dziecka poprzez organizację warunków sprzyjających nabywaniu doświadczeń w fizycznym, emocjonalnym, społecznym                       i poznawczym obszarze jego rozwoju. 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Tworzenie warunków umożliwiających dzieciom swobodny rozwój, zabawę                            i odpoczynek w poczuciu bezpieczeństwa. 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Wspieranie aktywności dziecka podnoszącej poziom integracji sensorycznej                              i umiejętności korzystania z rozwijających się procesów poznawczych.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Zapewnienie prawidłowej organizacji warunków sprzyjających nabywaniu przez dzieci doświadczeń, które umożliwią im ciągłość procesów adaptacji oraz pomoc dzieciom rozwijającym się w sposób nieharmonijny, wolniejszy lub przyspieszony. 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04470" y="229870"/>
            <a:ext cx="11455400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5.Wspieranie samodzielnej dziecięcej eksploracji świata, dobór treści adekwatnych  do poziomu rozwoju dziecka, jego możliwości percepcyjnych, wyobrażeń i rozumowania,  z poszanowaniem indywidualnych potrzeb i zainteresowań.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Wzmacnianie poczucia wartości, indywidualność, oryginalność dziecka oraz potrzeby tworzenia relacji osobowych i uczestnictwa w grupie.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Tworzenie sytuacji sprzyjających rozwojowi nawyków i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zachowań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prowadzących do samodzielności, dbania o zdrowie, sprawność ruchową i bezpieczeństwo, w tym bezpieczeństwo w ruchu drogowym.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Przygotowywanie do rozumienia emocji, uczuć własnych i innych ludzi oraz dbanie o zdrowie psychiczne, realizowane m.in. z wykorzystaniem naturalnych sytuacji, pojawiających się w przedszkolu oraz sytuacji zadaniowych, uwzględniających treści adekwatne do intelektualnych możliwości i oczekiwań rozwojowych dzieci.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Tworzenie sytuacji edukacyjnych budujących wrażliwość dziecka, w tym wrażliwość estetyczną,                                w odniesieniu do wielu sfer aktywności człowieka: mowy, zachowania, ruchu, środowiska, ubioru, muzyki, tańca, śpiewu, teatru, plastyki.</a:t>
            </a:r>
            <a:r>
              <a:rPr lang="pl-PL" sz="2000" dirty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6255" y="197428"/>
            <a:ext cx="11544300" cy="6369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/>
              <a:t>1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 Tworzenie warunków pozwalających na bezpieczną, samodzielną eksplorację otaczającej dziecko przyrody, stymulujących rozwój wrażliwości  i umożliwiających poznanie wartości oraz norm odnoszących się do środowiska przyrodniczego, adekwatnych do etapu rozwoju dziecka. 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Tworzenie warunków umożliwiających bezpieczną, samodzielną eksplorację elementów techniki w otoczeniu, konstruowania, majsterkowania, planowania i podejmowania intencjonalnego działania, prezentowania wytworów swojej pracy. 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Współdziałanie z rodzicami, różnymi środowiskami, organizacjami i instytucjami, uznanymi przez rodziców za źródło istotnych wartości, na rzecz tworzenia warunków umożliwiających rozwój tożsamości dziecka. 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Kreowanie, wspólne z wymienionymi podmiotami, sytuacji prowadzących do poznania przez dziecko wartości i norm społecznych, których źródłem jest rodzina, grupa                                    w przedszkolu, inne dorosłe osoby, w tym osoby starsze, oraz rozwijania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zachowań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wynikających z wartości możliwych do zrozumienia na tym etapie rozwoju.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8372" y="831273"/>
            <a:ext cx="10941627" cy="5841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14. Systematyczne uzupełnianie, za zgodą rodziców, realizowanych treści wychowawczych o nowe zagadnienia, wynikające z pojawienia się w otoczeniu dziecka zmian i zjawisk istotnych dla jego bezpieczeństwa i harmonijnego rozwoju.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15. Systematyczne wspieranie rozwoju mechanizmów uczenia się dziecka, prowadzące do osiągnięcia przez nie poziomu umożliwiającego podjęcie nauki w szkole.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16. Organizowanie zajęć – zgodnie z potrzebami – umożliwiających dziecku poznawanie kultury i języka mniejszości narodowej lub etnicznej lub języka regionalnego – kaszubskiego.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17. Tworzenie sytuacji edukacyjnych sprzyjających budowaniu zainteresowania dziecka językiem obcym nowożytnym, chęci poznawania innych kultur.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Komunikacja przedszkola z rodzicami: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spc="300" dirty="0">
              <a:solidFill>
                <a:srgbClr val="FFFF00"/>
              </a:solidFill>
            </a:endParaRPr>
          </a:p>
          <a:p>
            <a:r>
              <a:rPr lang="pl-PL" dirty="0"/>
              <a:t>strona  internetowa przedszkola, </a:t>
            </a:r>
          </a:p>
          <a:p>
            <a:r>
              <a:rPr lang="pl-PL" spc="300" dirty="0"/>
              <a:t>tablice informacyjne w szatniach,</a:t>
            </a:r>
          </a:p>
          <a:p>
            <a:r>
              <a:rPr lang="pl-PL" spc="300" dirty="0"/>
              <a:t>platforma </a:t>
            </a:r>
            <a:r>
              <a:rPr lang="pl-PL" spc="300" dirty="0" err="1"/>
              <a:t>iPrzedszkole</a:t>
            </a:r>
            <a:r>
              <a:rPr lang="pl-PL" spc="300" dirty="0"/>
              <a:t>,</a:t>
            </a:r>
          </a:p>
          <a:p>
            <a:r>
              <a:rPr lang="pl-PL" spc="300" dirty="0"/>
              <a:t>Facebook przedszkola,</a:t>
            </a:r>
          </a:p>
          <a:p>
            <a:r>
              <a:rPr lang="pl-PL" spc="300" dirty="0"/>
              <a:t>Indywidualne rozmowy z nauczycielkami i specjalistami po wcześniejszym umówieniu się,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Obsada grup: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015836"/>
            <a:ext cx="10479515" cy="463434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b="1" u="sng" dirty="0"/>
              <a:t>Grupa I – 3 – latki, 7:30 – 16:30  PSZCZÓŁKI</a:t>
            </a:r>
          </a:p>
          <a:p>
            <a:pPr marL="0" indent="0" algn="ctr">
              <a:buNone/>
            </a:pPr>
            <a:r>
              <a:rPr lang="pl-PL" b="1" dirty="0"/>
              <a:t>p. Małgorzata Piętka, p. Anna Szymańska</a:t>
            </a:r>
          </a:p>
          <a:p>
            <a:pPr lvl="0" algn="ctr"/>
            <a:endParaRPr lang="pl-PL" b="1" dirty="0"/>
          </a:p>
          <a:p>
            <a:pPr algn="ctr"/>
            <a:r>
              <a:rPr lang="pl-PL" b="1" u="sng" dirty="0"/>
              <a:t>Grupa II – 3 – latki,  7:30 – 16:30 – KRASNALE</a:t>
            </a:r>
          </a:p>
          <a:p>
            <a:pPr marL="0" lvl="0" indent="0" algn="ctr">
              <a:buNone/>
            </a:pPr>
            <a:r>
              <a:rPr lang="pl-PL" b="1" dirty="0"/>
              <a:t>p. Anna Obłękowska, p. Beata </a:t>
            </a:r>
            <a:r>
              <a:rPr lang="pl-PL" b="1" dirty="0" err="1"/>
              <a:t>Jaszczycha</a:t>
            </a:r>
            <a:endParaRPr lang="pl-PL" b="1" dirty="0"/>
          </a:p>
          <a:p>
            <a:pPr lvl="0" algn="ctr"/>
            <a:endParaRPr lang="pl-PL" b="1" dirty="0"/>
          </a:p>
          <a:p>
            <a:pPr algn="ctr"/>
            <a:r>
              <a:rPr lang="pl-PL" b="1" u="sng" dirty="0"/>
              <a:t>Grupa V– 4 - latki, 7:00 – 17:00 – MĄDRE SÓWKI</a:t>
            </a:r>
          </a:p>
          <a:p>
            <a:pPr marL="0" lvl="0" indent="0" algn="ctr">
              <a:buNone/>
            </a:pPr>
            <a:r>
              <a:rPr lang="pl-PL" b="1" dirty="0"/>
              <a:t>p. Agnieszka </a:t>
            </a:r>
            <a:r>
              <a:rPr lang="pl-PL" b="1" dirty="0" err="1"/>
              <a:t>Witeska-Skraba</a:t>
            </a:r>
            <a:r>
              <a:rPr lang="pl-PL" b="1" dirty="0"/>
              <a:t>, p. Barbara Kozłowska, p. Angelika Zaręba</a:t>
            </a:r>
          </a:p>
          <a:p>
            <a:pPr marL="0" lvl="0" indent="0" algn="ctr">
              <a:buNone/>
            </a:pPr>
            <a:endParaRPr lang="pl-PL" b="1" dirty="0"/>
          </a:p>
          <a:p>
            <a:pPr algn="ctr"/>
            <a:r>
              <a:rPr lang="pl-PL" b="1" u="sng" dirty="0"/>
              <a:t>Grupa VI – 4 – latki, 8:00 – 16:00 – TYGRYSKI (grupa integracyjna)</a:t>
            </a:r>
          </a:p>
          <a:p>
            <a:pPr algn="ctr"/>
            <a:r>
              <a:rPr lang="pl-PL" b="1" dirty="0"/>
              <a:t>P. Ewelina </a:t>
            </a:r>
            <a:r>
              <a:rPr lang="pl-PL" b="1" dirty="0" err="1"/>
              <a:t>Fruba</a:t>
            </a:r>
            <a:r>
              <a:rPr lang="pl-PL" b="1" dirty="0"/>
              <a:t>, p. Danuta </a:t>
            </a:r>
            <a:r>
              <a:rPr lang="pl-PL" b="1" dirty="0" err="1"/>
              <a:t>Rusak</a:t>
            </a:r>
            <a:endParaRPr lang="pl-PL" b="1" dirty="0"/>
          </a:p>
          <a:p>
            <a:pPr marL="0" indent="0" algn="ctr">
              <a:buNone/>
            </a:pPr>
            <a:r>
              <a:rPr lang="pl-PL" b="1" dirty="0"/>
              <a:t>p. Justyna </a:t>
            </a:r>
            <a:r>
              <a:rPr lang="pl-PL" b="1" dirty="0" err="1"/>
              <a:t>Sieczkiewicz</a:t>
            </a:r>
            <a:r>
              <a:rPr lang="pl-PL" b="1" dirty="0"/>
              <a:t> – nauczyciel współorganizujący proces kształcenia</a:t>
            </a:r>
          </a:p>
          <a:p>
            <a:pPr marL="0" lvl="0" indent="0" algn="ctr">
              <a:buNone/>
            </a:pPr>
            <a:endParaRPr lang="pl-PL" b="1" dirty="0"/>
          </a:p>
          <a:p>
            <a:pPr marL="0" lvl="0" indent="0" algn="ctr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Program Wychowania Przedszkolnego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80852" cy="4261354"/>
          </a:xfrm>
        </p:spPr>
        <p:txBody>
          <a:bodyPr>
            <a:normAutofit fontScale="85000" lnSpcReduction="20000"/>
          </a:bodyPr>
          <a:lstStyle/>
          <a:p>
            <a:endParaRPr lang="pl-PL" b="1" dirty="0"/>
          </a:p>
          <a:p>
            <a:r>
              <a:rPr lang="pl-PL" b="1" dirty="0"/>
              <a:t>Grupa II – Krasnale</a:t>
            </a:r>
          </a:p>
          <a:p>
            <a:r>
              <a:rPr lang="pl-PL" b="1" dirty="0"/>
              <a:t>Wydawnictwo FROEBEL.pl </a:t>
            </a:r>
            <a:endParaRPr lang="pl-PL" dirty="0"/>
          </a:p>
          <a:p>
            <a:r>
              <a:rPr lang="pl-PL" b="1" dirty="0"/>
              <a:t>Autorzy: Barbara Bilewicz – Kuźnia, Sylwia Kustosz, Katarzyna Małek</a:t>
            </a:r>
          </a:p>
          <a:p>
            <a:pPr marL="0" indent="0">
              <a:buNone/>
            </a:pPr>
            <a:endParaRPr lang="pl-PL" b="1" dirty="0"/>
          </a:p>
          <a:p>
            <a:r>
              <a:rPr lang="pl-PL" b="1" dirty="0"/>
              <a:t>Grupa I – Pszczółki, gr. V – Mądre Sówki, gr. VI - Tygryski</a:t>
            </a:r>
          </a:p>
          <a:p>
            <a:r>
              <a:rPr lang="pl-PL" b="1" dirty="0"/>
              <a:t>Wydawnictwo: PWN</a:t>
            </a:r>
          </a:p>
          <a:p>
            <a:r>
              <a:rPr lang="pl-PL" b="1" dirty="0"/>
              <a:t>Autorzy: Elżbieta </a:t>
            </a:r>
            <a:r>
              <a:rPr lang="pl-PL" b="1" dirty="0" err="1"/>
              <a:t>Kordos</a:t>
            </a:r>
            <a:br>
              <a:rPr lang="pl-PL" dirty="0"/>
            </a:br>
            <a:endParaRPr lang="pl-PL" dirty="0"/>
          </a:p>
          <a:p>
            <a:pPr marL="0" indent="0" algn="just">
              <a:buNone/>
            </a:pPr>
            <a:r>
              <a:rPr lang="pl-PL" sz="2800" dirty="0"/>
              <a:t>Są to programy w oparciu o przepisy prawa oświatowego oraz obowiązującą podstawę wychowania przedszkolnego. Celem tych programów jest stymulowanie kreatywności, rozwijanie umiejętności poznawczych, społecznych i emocjonalnych, a także przygotowanie do nauki w szkole. </a:t>
            </a:r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Programy realizowane w Przedszkolu w roku szkolnym 2025/2026: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0099" y="1989056"/>
            <a:ext cx="11191009" cy="486894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l-PL" b="1" dirty="0">
                <a:solidFill>
                  <a:srgbClr val="FFFF00"/>
                </a:solidFill>
              </a:rPr>
              <a:t>Program Wychowania Przedszkolnego </a:t>
            </a:r>
            <a:r>
              <a:rPr lang="pl-PL" dirty="0"/>
              <a:t>PWN, autor Elżbieta </a:t>
            </a:r>
            <a:r>
              <a:rPr lang="pl-PL" dirty="0" err="1"/>
              <a:t>Koros</a:t>
            </a:r>
            <a:r>
              <a:rPr lang="pl-PL" dirty="0"/>
              <a:t>, Dar zabawy – Froebel.pl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„Daję słowo” </a:t>
            </a:r>
            <a:r>
              <a:rPr lang="pl-PL" dirty="0"/>
              <a:t>– profilaktyka i terapia logopedyczna w przedszkolu – autor</a:t>
            </a:r>
            <a:r>
              <a:rPr lang="pl-PL" b="1" dirty="0"/>
              <a:t> </a:t>
            </a:r>
            <a:r>
              <a:rPr lang="pl-PL" dirty="0"/>
              <a:t>E. Opara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Program „Wiem, czuję, rozumiem” </a:t>
            </a:r>
            <a:r>
              <a:rPr lang="pl-PL" b="1" dirty="0"/>
              <a:t>- wychowanie do wartości - </a:t>
            </a:r>
            <a:r>
              <a:rPr lang="pl-PL" dirty="0"/>
              <a:t>E. </a:t>
            </a:r>
            <a:r>
              <a:rPr lang="pl-PL" dirty="0" err="1"/>
              <a:t>Bukowiecka-Górny</a:t>
            </a:r>
            <a:endParaRPr lang="pl-PL" dirty="0"/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„Muzyczne cztery pory roku” </a:t>
            </a:r>
            <a:r>
              <a:rPr lang="pl-PL" dirty="0"/>
              <a:t>wykorzystanie koncepcji C. Orffa w edukacji przedszkolnej – autor A. Mucha, M. Rębecka</a:t>
            </a:r>
          </a:p>
          <a:p>
            <a:pPr lvl="0"/>
            <a:r>
              <a:rPr lang="pl-PL" dirty="0">
                <a:solidFill>
                  <a:srgbClr val="FFFF00"/>
                </a:solidFill>
              </a:rPr>
              <a:t>„</a:t>
            </a:r>
            <a:r>
              <a:rPr lang="pl-PL" b="1" dirty="0">
                <a:solidFill>
                  <a:srgbClr val="FFFF00"/>
                </a:solidFill>
              </a:rPr>
              <a:t>Przedsiębiorcza Trójeczka” </a:t>
            </a:r>
            <a:r>
              <a:rPr lang="pl-PL" dirty="0"/>
              <a:t>– program rozwijania przedsiębiorczości wśród dzieci –                          autor A. Szramkowska, D. Sosnowska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„Baśnie, bajki, bajeczki z Piastowskiej Trójeczki” </a:t>
            </a:r>
            <a:r>
              <a:rPr lang="pl-PL" dirty="0"/>
              <a:t>– program wspierający czytelnictwo w przedszkolu – autor B. </a:t>
            </a:r>
            <a:r>
              <a:rPr lang="pl-PL" dirty="0" err="1"/>
              <a:t>Jaszczycha</a:t>
            </a:r>
            <a:endParaRPr lang="pl-PL" dirty="0"/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„Adaptuję się z Darami” </a:t>
            </a:r>
            <a:r>
              <a:rPr lang="pl-PL" dirty="0"/>
              <a:t>– program adaptacyjny z elementami Pedagogiki </a:t>
            </a:r>
            <a:r>
              <a:rPr lang="pl-PL" dirty="0" err="1"/>
              <a:t>Froebla</a:t>
            </a:r>
            <a:r>
              <a:rPr lang="pl-PL" dirty="0"/>
              <a:t>                      i terapii skoncentrowanej na rozwiązaniach dla dzieci rozpoczynających start w przedszkolu, autor: B. </a:t>
            </a:r>
            <a:r>
              <a:rPr lang="pl-PL" dirty="0" err="1"/>
              <a:t>Jaszczycha</a:t>
            </a:r>
            <a:r>
              <a:rPr lang="pl-PL" dirty="0"/>
              <a:t>, M. Świtek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Innowacja pedagogiczna według koncepcji F. </a:t>
            </a:r>
            <a:r>
              <a:rPr lang="pl-PL" b="1" dirty="0" err="1">
                <a:solidFill>
                  <a:srgbClr val="FFFF00"/>
                </a:solidFill>
              </a:rPr>
              <a:t>Froebla</a:t>
            </a:r>
            <a:r>
              <a:rPr lang="pl-PL" b="1" dirty="0">
                <a:solidFill>
                  <a:srgbClr val="FFFF00"/>
                </a:solidFill>
              </a:rPr>
              <a:t> „Dar Zabawy</a:t>
            </a:r>
            <a:r>
              <a:rPr lang="pl-PL" dirty="0">
                <a:solidFill>
                  <a:srgbClr val="FFFF00"/>
                </a:solidFill>
              </a:rPr>
              <a:t>” </a:t>
            </a:r>
            <a:r>
              <a:rPr lang="pl-PL" dirty="0"/>
              <a:t>–                                autor: B. </a:t>
            </a:r>
            <a:r>
              <a:rPr lang="pl-PL" dirty="0" err="1"/>
              <a:t>Jaszczycha</a:t>
            </a:r>
            <a:r>
              <a:rPr lang="pl-PL" dirty="0"/>
              <a:t>, A. Szramkowska</a:t>
            </a:r>
          </a:p>
          <a:p>
            <a:pPr lvl="0"/>
            <a:endParaRPr lang="pl-PL" dirty="0"/>
          </a:p>
          <a:p>
            <a:pPr marL="0" lv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„Muzyczne cztery pory roku” – autorzy Anna Mucha i Magdalena </a:t>
            </a:r>
            <a:r>
              <a:rPr lang="pl-PL" dirty="0" err="1"/>
              <a:t>Rębecka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51015" cy="4334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/>
              <a:t>Program „Muzyczne  cztery pory roku” powstał w oparciu                             o koncepcje Carla Orffa, czyli wychowania do muzyki przez zabawę. Idea Orffa polega na twórczym obcowaniu z muzyką. Realizuje się to w różnych formach- ruchu, tańcu, śpiewie, mowie, pantomimie. Zawarte w programie scenariusze dostosowane do każdej grupy wiekowej prowadzą do intensywnego rozbudzania wyobraźni i wrażliwości, a także wejścia  dziecka w bogaty świat muzyki. Dodatkowo program  inspiruje do tworzenia własnych instrumentów muzycznych i  eksperymentowania z muzyką. Atmosfera radości i swobody w kontaktach dziecka z muzyką jest niezbędna dla jego twórczego rozwoju.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„Słowo daję” – autorski program logopedyczny – autor Ewa Opara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134143" cy="440682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Program </a:t>
            </a:r>
            <a:r>
              <a:rPr lang="pl-PL" b="1" dirty="0"/>
              <a:t>,,SŁOWO DAJĘ” PROFILAKTYKA I TERAPIA LOGOPEDYCZNA W PRZEDSZKOLU</a:t>
            </a:r>
            <a:r>
              <a:rPr lang="pl-PL" dirty="0"/>
              <a:t> zakłada stymulowanie rozwoju językowego dziecka, skuteczną pomoc dziecku młodszemu z nieprawidłowym rozwojem mowy i trudnościami w wymowie oraz poszerzenie współpracy środowiskowej w zakresie profilaktyki logopedycznej.</a:t>
            </a:r>
          </a:p>
          <a:p>
            <a:pPr marL="0" indent="0" algn="just">
              <a:buNone/>
            </a:pPr>
            <a:r>
              <a:rPr lang="pl-PL" dirty="0"/>
              <a:t>Innowacja w zakresie profilaktyki logopedycznej obejmie dzieci 3, 4, 5-letnie uczęszczające do Przedszkola Miejskiego nr 3 w Piastowie. </a:t>
            </a:r>
          </a:p>
          <a:p>
            <a:pPr marL="0" indent="0" algn="just">
              <a:buNone/>
            </a:pPr>
            <a:r>
              <a:rPr lang="pl-PL" dirty="0"/>
              <a:t>Szczególnymi adresatami w zakresie terapii logopedycznej będą dzieci ze zdiagnozowanymi trudnościami językowymi. Uczestnictwo w  programie nastąpi w wyniku przeprowadzonych przez specjalistę –logopedę wstępnych badań  przesiewowych. </a:t>
            </a:r>
          </a:p>
          <a:p>
            <a:pPr marL="0" indent="0" algn="just">
              <a:buNone/>
            </a:pPr>
            <a:r>
              <a:rPr lang="pl-PL" dirty="0"/>
              <a:t>Materiał będzie realizowany przez autorkę jako cykl ćwiczeń prowadzonych systematycznie raz w tygodniu. Ćwiczenia będę powiązane z treściami edukacyjnymi  w ramach podstawy programowej, poszerzając je o treści zawarte w innowacji.</a:t>
            </a:r>
          </a:p>
          <a:p>
            <a:pPr marL="0" indent="0" algn="just">
              <a:buNone/>
            </a:pPr>
            <a:r>
              <a:rPr lang="pl-PL" dirty="0"/>
              <a:t>Nauka poprawnej wymowy nie musi być monotonna. Może stać się zabawą.  Zajęcia powinny być zabawą tak atrakcyjną, by dziecko czekało na nie z niecierpliwością.  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„Przedsiębiorcza trójeczka” program autorski Agnieszki </a:t>
            </a:r>
            <a:r>
              <a:rPr lang="pl-PL" dirty="0" err="1"/>
              <a:t>Szramkowskiej</a:t>
            </a:r>
            <a:r>
              <a:rPr lang="pl-PL" dirty="0"/>
              <a:t> i Doroty Sosnowskiej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69124" cy="4209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Podstawowym założeniem realizowania zajęć z przedsiębiorczości jest zaznajomienie najmłodszych z zagadnieniami ekonomii oraz oszczędzania. Realizacja edukacji finansowej może odbywać się poprzez zajęcia: językowe, matematyczne, </a:t>
            </a:r>
            <a:r>
              <a:rPr lang="pl-PL" dirty="0" err="1"/>
              <a:t>plastyczno</a:t>
            </a:r>
            <a:r>
              <a:rPr lang="pl-PL" dirty="0"/>
              <a:t> – techniczne, </a:t>
            </a:r>
            <a:r>
              <a:rPr lang="pl-PL" dirty="0" err="1"/>
              <a:t>muzyczno</a:t>
            </a:r>
            <a:r>
              <a:rPr lang="pl-PL" dirty="0"/>
              <a:t> – ruchowe.</a:t>
            </a:r>
          </a:p>
          <a:p>
            <a:pPr marL="0" indent="0" algn="just">
              <a:buNone/>
            </a:pPr>
            <a:r>
              <a:rPr lang="pl-PL" dirty="0"/>
              <a:t>Celem programu jest zdobywanie wiedzy z szeroko pojętej edukacji ekonomicznej, zwiększanie świadomości odbioru przekazu reklamowego,  kształtowanie nawyku racjonalnego gospodarowania pieniędzmi, nabywanie umiejętności planowania zakupów oraz ich wartościowania, zapoznanie z historią pieniądza, rozumienie, że ilość pieniędzy jest ograniczona, zdobywanie wiedzy dotyczącej sklepu i zachowania się                      w sklepach oraz  kupowania.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Ramowy rozkład dnia dla dzieci                                    3 i 4 – letnich: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6447" y="2126512"/>
            <a:ext cx="11440633" cy="447630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7:00 – 8:15</a:t>
            </a:r>
            <a:r>
              <a:rPr lang="pl-PL" sz="2300" b="1" dirty="0"/>
              <a:t> - </a:t>
            </a:r>
            <a:r>
              <a:rPr lang="pl-PL" sz="2300" dirty="0"/>
              <a:t>Schodzenie się dzieci; zabawy dowolne według zainteresowań dzieci. Indywidualne bądź grupowe działania edukacyjne wspomagające i korygujące  rozwój dziecka. Zabawy spontaniczne podejmowane z inicjatywy dzieci. Prowadzenie obserwacji dzieci.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8.15 – 8:30</a:t>
            </a:r>
            <a:r>
              <a:rPr lang="pl-PL" sz="2300" b="1" dirty="0"/>
              <a:t> - </a:t>
            </a:r>
            <a:r>
              <a:rPr lang="pl-PL" sz="2300" dirty="0"/>
              <a:t>Czynności higieniczne i porządkowe przed śniadaniem, nauka etapów mycia rąk, zachowania się w łazience, zabawa ruchowa.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8.30 – 9:00</a:t>
            </a:r>
            <a:r>
              <a:rPr lang="pl-PL" sz="2300" b="1" dirty="0"/>
              <a:t> -</a:t>
            </a:r>
            <a:r>
              <a:rPr lang="pl-PL" sz="2300" dirty="0"/>
              <a:t> Śniadanie - wdrażanie do kulturalnego zachowania się przy stole, zachęcanie dzieci do zjadania śniadania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9.00 – 9:30</a:t>
            </a:r>
            <a:r>
              <a:rPr lang="pl-PL" sz="2300" b="1" dirty="0"/>
              <a:t> - </a:t>
            </a:r>
            <a:r>
              <a:rPr lang="pl-PL" sz="2300" dirty="0"/>
              <a:t>Zajęcia programowe - realizacja zadań edukacyjnych w różnych sferach aktywności dziecka, rozwijanie umiejętności dzieci, wzbogacanie wiedzy o świecie.  Zajęcia z języka angielskiego.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9.30  - 10:00</a:t>
            </a:r>
            <a:r>
              <a:rPr lang="pl-PL" sz="2300" b="1" dirty="0"/>
              <a:t> - </a:t>
            </a:r>
            <a:r>
              <a:rPr lang="pl-PL" sz="2300" dirty="0"/>
              <a:t>zabawy dowolne w sali dydaktycznej.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10:00 – 10:30</a:t>
            </a:r>
            <a:r>
              <a:rPr lang="pl-PL" sz="2300" b="1" dirty="0"/>
              <a:t> - </a:t>
            </a:r>
            <a:r>
              <a:rPr lang="pl-PL" sz="2300" dirty="0"/>
              <a:t>II śniadanie,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2300" b="1" dirty="0">
                <a:solidFill>
                  <a:srgbClr val="FFFF00"/>
                </a:solidFill>
              </a:rPr>
              <a:t>10:30– 10:45</a:t>
            </a:r>
            <a:r>
              <a:rPr lang="pl-PL" sz="2300" b="1" dirty="0"/>
              <a:t> - </a:t>
            </a:r>
            <a:r>
              <a:rPr lang="pl-PL" sz="2300" dirty="0"/>
              <a:t>czynności higieniczne, czynności samoobsługowe przed wyjściem na teren (nauka ubierania się, zapinania guzików, suwaków).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648586" y="435934"/>
            <a:ext cx="1138944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10:45 – 11:45</a:t>
            </a:r>
            <a:r>
              <a:rPr lang="pl-PL" sz="1600" b="1" dirty="0"/>
              <a:t> - </a:t>
            </a:r>
            <a:r>
              <a:rPr lang="pl-PL" sz="1600" dirty="0"/>
              <a:t>Zabawy na placu przedszkolnym, spacery, zabawy na świeżym powietrzu, prowadzenie obserwacji przyrodniczych, zabawy ruchowe,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11.45 – 12:00</a:t>
            </a:r>
            <a:r>
              <a:rPr lang="pl-PL" sz="1600" dirty="0"/>
              <a:t> - Czynności higieniczne przed obiadem, mycie rąk z zachowaniem etapów,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12:00 – 12:30</a:t>
            </a:r>
            <a:r>
              <a:rPr lang="pl-PL" sz="1600" dirty="0">
                <a:solidFill>
                  <a:srgbClr val="FFFF00"/>
                </a:solidFill>
              </a:rPr>
              <a:t> </a:t>
            </a:r>
            <a:r>
              <a:rPr lang="pl-PL" sz="1600" dirty="0"/>
              <a:t>- Obiad. Nabywanie umiejętności samodzielnego przygotowania posiłku, próby  posługiwania się sztućcami, wdrażanie do kulturalnego spożywania posiłku,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12.30 – 14:15</a:t>
            </a:r>
            <a:r>
              <a:rPr lang="pl-PL" sz="1600" b="1" dirty="0"/>
              <a:t> - </a:t>
            </a:r>
            <a:r>
              <a:rPr lang="pl-PL" sz="1600" dirty="0"/>
              <a:t>Odpoczynek przy muzyce relaksacyjnej, słuchanie bajek, literatury dziecięcej.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14.15 – 14:30</a:t>
            </a:r>
            <a:r>
              <a:rPr lang="pl-PL" sz="1600" dirty="0"/>
              <a:t>  Zabawa ruchowa. Zabiegi higieniczne przed podwieczorkiem. Nauka mycia rąk z zachowaniem etapów.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14.30  - 14:45</a:t>
            </a:r>
            <a:r>
              <a:rPr lang="pl-PL" sz="1600" b="1" dirty="0"/>
              <a:t>  </a:t>
            </a:r>
            <a:r>
              <a:rPr lang="pl-PL" sz="1600" dirty="0"/>
              <a:t>Podwieczorek.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14:45 – 16:45</a:t>
            </a:r>
            <a:r>
              <a:rPr lang="pl-PL" sz="1600" dirty="0"/>
              <a:t> Zabawy integrujące i zabawy ruchowe ze śpiewem. Dodatkowe działania edukacyjne z dzieckiem. Zabawy dowolne według zainteresowań w wybranych kącikach tematycznych. Realizacja pomocy </a:t>
            </a:r>
            <a:r>
              <a:rPr lang="pl-PL" sz="1600" dirty="0" err="1"/>
              <a:t>psychologiczno</a:t>
            </a:r>
            <a:r>
              <a:rPr lang="pl-PL" sz="1600" dirty="0"/>
              <a:t> – pedagogicznej, zajęcia dodatkowe, prowadzenie obserwacji pedagogicznych, wyrabianie u dzieci zainteresowania książką, gry stolikowe.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1600" b="1" dirty="0">
                <a:solidFill>
                  <a:srgbClr val="FFFF00"/>
                </a:solidFill>
              </a:rPr>
              <a:t>16:45 – 17:00</a:t>
            </a:r>
            <a:r>
              <a:rPr lang="pl-PL" sz="1600" b="1" dirty="0"/>
              <a:t> </a:t>
            </a:r>
            <a:r>
              <a:rPr lang="pl-PL" sz="1600" dirty="0"/>
              <a:t>  Porządkowanie sali, rozchodzenie się dzieci do domu.  </a:t>
            </a:r>
          </a:p>
          <a:p>
            <a:pPr algn="just"/>
            <a:endParaRPr lang="pl-PL" sz="2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0321" y="527901"/>
            <a:ext cx="9613861" cy="1065229"/>
          </a:xfrm>
        </p:spPr>
        <p:txBody>
          <a:bodyPr/>
          <a:lstStyle/>
          <a:p>
            <a:r>
              <a:rPr lang="pl-PL" dirty="0"/>
              <a:t>zajęcia rozwijające zainteresowania: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0195" y="2007910"/>
            <a:ext cx="9803988" cy="4465626"/>
          </a:xfrm>
        </p:spPr>
        <p:txBody>
          <a:bodyPr>
            <a:normAutofit fontScale="47500" lnSpcReduction="20000"/>
          </a:bodyPr>
          <a:lstStyle/>
          <a:p>
            <a:r>
              <a:rPr lang="pl-PL" sz="3200" b="1" u="sng" dirty="0"/>
              <a:t>Język angielski </a:t>
            </a:r>
          </a:p>
          <a:p>
            <a:pPr marL="0" indent="0">
              <a:buNone/>
            </a:pPr>
            <a:r>
              <a:rPr lang="pl-PL" sz="3200" dirty="0"/>
              <a:t>(p. Ewa </a:t>
            </a:r>
            <a:r>
              <a:rPr lang="pl-PL" sz="3200" dirty="0" err="1"/>
              <a:t>Gałan</a:t>
            </a:r>
            <a:r>
              <a:rPr lang="pl-PL" sz="3200" dirty="0"/>
              <a:t>) poniedziałki i środy</a:t>
            </a:r>
          </a:p>
          <a:p>
            <a:pPr marL="0" indent="0">
              <a:buNone/>
            </a:pPr>
            <a:endParaRPr lang="pl-PL" sz="3200" dirty="0"/>
          </a:p>
          <a:p>
            <a:r>
              <a:rPr lang="pl-PL" sz="3200" b="1" u="sng" dirty="0"/>
              <a:t>Gimnastyka ogólnorozwojowa </a:t>
            </a:r>
          </a:p>
          <a:p>
            <a:pPr marL="0" indent="0">
              <a:buNone/>
            </a:pPr>
            <a:r>
              <a:rPr lang="pl-PL" sz="3200" dirty="0"/>
              <a:t>(p. Robert Łukasik) poniedziałki  i czwartki</a:t>
            </a:r>
          </a:p>
          <a:p>
            <a:pPr marL="0" indent="0">
              <a:buNone/>
            </a:pPr>
            <a:endParaRPr lang="pl-PL" sz="3200" dirty="0"/>
          </a:p>
          <a:p>
            <a:r>
              <a:rPr lang="pl-PL" sz="3200" b="1" u="sng" dirty="0"/>
              <a:t>Rytmika </a:t>
            </a:r>
          </a:p>
          <a:p>
            <a:pPr marL="0" indent="0">
              <a:buNone/>
            </a:pPr>
            <a:r>
              <a:rPr lang="pl-PL" sz="3200" dirty="0"/>
              <a:t>(p. Katarzyna </a:t>
            </a:r>
            <a:r>
              <a:rPr lang="pl-PL" sz="3200" dirty="0" err="1"/>
              <a:t>Folgart</a:t>
            </a:r>
            <a:r>
              <a:rPr lang="pl-PL" sz="3200" dirty="0"/>
              <a:t>) środy lub czwartki</a:t>
            </a:r>
          </a:p>
          <a:p>
            <a:pPr marL="0" indent="0">
              <a:buNone/>
            </a:pPr>
            <a:endParaRPr lang="pl-PL" sz="3200" dirty="0"/>
          </a:p>
          <a:p>
            <a:r>
              <a:rPr lang="pl-PL" sz="3200" b="1" u="sng" dirty="0"/>
              <a:t>Zajęcia taneczne </a:t>
            </a:r>
          </a:p>
          <a:p>
            <a:pPr marL="0" indent="0">
              <a:buNone/>
            </a:pPr>
            <a:r>
              <a:rPr lang="pl-PL" sz="3200" dirty="0"/>
              <a:t>(p. Łukasz Pakuła) wtorek i piątek</a:t>
            </a:r>
          </a:p>
          <a:p>
            <a:pPr marL="0" indent="0">
              <a:buNone/>
            </a:pPr>
            <a:r>
              <a:rPr lang="pl-PL" sz="3200" dirty="0"/>
              <a:t>(p. Rafał Tarnowski) poniedziałek i środa, </a:t>
            </a:r>
          </a:p>
          <a:p>
            <a:pPr marL="0" indent="0">
              <a:buNone/>
            </a:pPr>
            <a:endParaRPr lang="pl-PL" sz="3200" dirty="0"/>
          </a:p>
          <a:p>
            <a:r>
              <a:rPr lang="pl-PL" sz="3200" dirty="0"/>
              <a:t>Religia</a:t>
            </a:r>
          </a:p>
          <a:p>
            <a:pPr marL="0" indent="0">
              <a:buNone/>
            </a:pPr>
            <a:r>
              <a:rPr lang="pl-PL" sz="3200" dirty="0"/>
              <a:t>(Siostra Barbara Mądro) wtorek i piątek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4294967295"/>
          </p:nvPr>
        </p:nvSpPr>
        <p:spPr>
          <a:xfrm>
            <a:off x="11481955" y="4343400"/>
            <a:ext cx="710045" cy="1592263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Oferta zajęć rozwijających zainteresowania dodatkowo płatnych: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29079" cy="42417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u="sng" dirty="0"/>
              <a:t>Taniec</a:t>
            </a:r>
            <a:r>
              <a:rPr lang="pl-PL" dirty="0"/>
              <a:t> (p. Łukasz Pakuła) cena – 70 zł/m-c          (poniedziałek)</a:t>
            </a:r>
          </a:p>
          <a:p>
            <a:pPr marL="0" indent="0">
              <a:buNone/>
            </a:pPr>
            <a:r>
              <a:rPr lang="pl-PL" b="1" u="sng" dirty="0"/>
              <a:t>Szachy</a:t>
            </a:r>
            <a:r>
              <a:rPr lang="pl-PL" dirty="0"/>
              <a:t> (p. Paweł Maj) cena 70 zł/m-c                 (wtorek)</a:t>
            </a:r>
          </a:p>
          <a:p>
            <a:pPr marL="0" indent="0">
              <a:buNone/>
            </a:pPr>
            <a:r>
              <a:rPr lang="pl-PL" b="1" u="sng" dirty="0"/>
              <a:t>Judo</a:t>
            </a:r>
            <a:r>
              <a:rPr lang="pl-PL" dirty="0"/>
              <a:t> (p. Filip Skórka) cena 70 zł/m-c                  (wtorek)</a:t>
            </a:r>
          </a:p>
          <a:p>
            <a:pPr marL="0" indent="0">
              <a:buNone/>
            </a:pPr>
            <a:r>
              <a:rPr lang="pl-PL" b="1" u="sng" dirty="0"/>
              <a:t>Drama</a:t>
            </a:r>
            <a:r>
              <a:rPr lang="pl-PL" dirty="0"/>
              <a:t> (p. Marcin Sitek) cena 70 zł/m-c               (środa)</a:t>
            </a:r>
          </a:p>
          <a:p>
            <a:pPr marL="0" indent="0">
              <a:buNone/>
            </a:pPr>
            <a:r>
              <a:rPr lang="pl-PL" b="1" u="sng" dirty="0"/>
              <a:t>Język angielski </a:t>
            </a:r>
            <a:r>
              <a:rPr lang="pl-PL" dirty="0"/>
              <a:t>(Ewa </a:t>
            </a:r>
            <a:r>
              <a:rPr lang="pl-PL" dirty="0" err="1"/>
              <a:t>Gałan</a:t>
            </a:r>
            <a:r>
              <a:rPr lang="pl-PL" dirty="0"/>
              <a:t>) cena 70 zł/m-c        (środa)</a:t>
            </a:r>
          </a:p>
          <a:p>
            <a:pPr marL="0" indent="0">
              <a:buNone/>
            </a:pPr>
            <a:r>
              <a:rPr lang="pl-PL" b="1" u="sng" dirty="0"/>
              <a:t>Balet</a:t>
            </a:r>
            <a:r>
              <a:rPr lang="pl-PL" dirty="0"/>
              <a:t> (</a:t>
            </a:r>
            <a:r>
              <a:rPr lang="pl-PL" dirty="0" err="1"/>
              <a:t>p.Nikola</a:t>
            </a:r>
            <a:r>
              <a:rPr lang="pl-PL" dirty="0"/>
              <a:t> Augustyńska ) cena 70 zł/m-c       (czwartek)</a:t>
            </a:r>
          </a:p>
          <a:p>
            <a:pPr marL="0" indent="0">
              <a:buNone/>
            </a:pPr>
            <a:r>
              <a:rPr lang="pl-PL" b="1" u="sng" dirty="0"/>
              <a:t>Plastyka </a:t>
            </a:r>
            <a:r>
              <a:rPr lang="pl-PL" dirty="0"/>
              <a:t>(p. Żaneta Wilk) cena 70 zł/m-c             (piątek)</a:t>
            </a:r>
          </a:p>
          <a:p>
            <a:pPr marL="0" indent="0" algn="ctr">
              <a:buNone/>
            </a:pPr>
            <a:r>
              <a:rPr lang="pl-PL" dirty="0">
                <a:solidFill>
                  <a:srgbClr val="FFFF00"/>
                </a:solidFill>
              </a:rPr>
              <a:t>Zapisy na zajęcia TYLKO W SEKRETARIACIE LUB POPRZEZ I PRZEDSZKOLE. Płatność na odpowiedni numer konta do 10-tego dnia każdego miesiąca. Pod koniec każdego miesiąca należy zgłosić chęć uczęszczania dziecka na wybrane zajęcia dodatkowe lub wypisania z grupy treningowej. 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Zajęcia dodatkowe: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b="1" u="sng" dirty="0"/>
              <a:t>Akrobatyka</a:t>
            </a:r>
            <a:r>
              <a:rPr lang="pl-PL" sz="3600" b="1" dirty="0"/>
              <a:t> </a:t>
            </a:r>
            <a:r>
              <a:rPr lang="pl-PL" sz="3600" dirty="0"/>
              <a:t>(Akro Kids) - zapisy bezpośrednio z firmą </a:t>
            </a:r>
            <a:r>
              <a:rPr lang="pl-PL" sz="3600" dirty="0" err="1"/>
              <a:t>prwadzacą</a:t>
            </a:r>
            <a:r>
              <a:rPr lang="pl-PL" sz="3600" dirty="0"/>
              <a:t>,</a:t>
            </a:r>
          </a:p>
          <a:p>
            <a:pPr marL="0" indent="0">
              <a:buNone/>
            </a:pPr>
            <a:endParaRPr lang="pl-PL" sz="3600" dirty="0"/>
          </a:p>
          <a:p>
            <a:pPr marL="0" indent="0">
              <a:buNone/>
            </a:pPr>
            <a:r>
              <a:rPr lang="pl-PL" sz="3600" b="1" u="sng" dirty="0"/>
              <a:t>Piłka nożna </a:t>
            </a:r>
            <a:r>
              <a:rPr lang="pl-PL" sz="3600" dirty="0"/>
              <a:t>(Akademia Małego Sportowca) – zapisy bezpośrednio z firmą prowadzącą,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Poranne i popołudniowe grupy zbiorcze: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078182"/>
            <a:ext cx="9613861" cy="4260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u="sng" dirty="0"/>
              <a:t>Do Mądrych Sówek o 7.00 – 7:30 ZAPRASZAMY:</a:t>
            </a:r>
            <a:endParaRPr lang="pl-PL" dirty="0"/>
          </a:p>
          <a:p>
            <a:r>
              <a:rPr lang="pl-PL" dirty="0"/>
              <a:t>Pszczółki i Krasnale</a:t>
            </a:r>
          </a:p>
          <a:p>
            <a:pPr marL="0" indent="0">
              <a:buNone/>
            </a:pPr>
            <a:r>
              <a:rPr lang="pl-PL" b="1" u="sng" dirty="0">
                <a:sym typeface="+mn-ea"/>
              </a:rPr>
              <a:t>Do Mądrych Sówek o 7:00 – 8:00 ZAPRASZAMY:</a:t>
            </a:r>
            <a:endParaRPr lang="pl-PL" b="1" u="sng" dirty="0"/>
          </a:p>
          <a:p>
            <a:r>
              <a:rPr lang="pl-PL" dirty="0"/>
              <a:t>Tygryski</a:t>
            </a:r>
          </a:p>
          <a:p>
            <a:pPr marL="0" indent="0">
              <a:buNone/>
            </a:pPr>
            <a:endParaRPr lang="pl-PL" b="1" u="sng" dirty="0"/>
          </a:p>
          <a:p>
            <a:pPr marL="0" indent="0">
              <a:buNone/>
            </a:pPr>
            <a:r>
              <a:rPr lang="pl-PL" b="1" u="sng" dirty="0"/>
              <a:t>Do Mądrych Sówek o 16:00 – 17:00 ZAPRASZAMY:</a:t>
            </a:r>
          </a:p>
          <a:p>
            <a:r>
              <a:rPr lang="pl-PL" dirty="0"/>
              <a:t>Tygryski</a:t>
            </a:r>
          </a:p>
          <a:p>
            <a:pPr marL="0" indent="0">
              <a:buNone/>
            </a:pPr>
            <a:r>
              <a:rPr lang="pl-PL" b="1" u="sng" dirty="0">
                <a:sym typeface="+mn-ea"/>
              </a:rPr>
              <a:t>Do Pszczółek o 16:30 – 17:00 ZAPRASZAMY:</a:t>
            </a:r>
          </a:p>
          <a:p>
            <a:r>
              <a:rPr lang="pl-PL" dirty="0">
                <a:sym typeface="+mn-ea"/>
              </a:rPr>
              <a:t>Krasnale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Kto może rozpocząć naukę w szkole podstawowej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926324" cy="4136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200" dirty="0"/>
              <a:t>Naukę szkolną mogą rozpocząć dzieci, które w danym roku kalendarzowym kończą: 7 lat – adekwatnie do terminu rozpoczęcia obowiązku szkolnego, 6 lat – wyłącznie                        na wniosek rodziców, 8 lat- w przypadku dzieci, wobec których zastosowano odroczenie obowiązku szkolnego                   w danym roku szkolnym, 9 lat- w przypadku dzieci                        z niepełnosprawnością, wobec których dwukrotnie odroczono obowiązek szkolny w danym roku szkolnym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Gotowość szkolna: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1061406" cy="42405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/>
              <a:t>Rodzice  sześciolatka powinni złożyć stosowny wniosek do                    </a:t>
            </a:r>
            <a:r>
              <a:rPr lang="pl-PL" sz="2800" b="1" u="sng" dirty="0"/>
              <a:t>30 września </a:t>
            </a:r>
            <a:r>
              <a:rPr lang="pl-PL" sz="2800" dirty="0"/>
              <a:t>roku szkolnego, w którym dziecko zostało objęte wychowaniem przedszkolnym jako pięciolatek.</a:t>
            </a:r>
          </a:p>
          <a:p>
            <a:pPr marL="0" indent="0" algn="just">
              <a:buNone/>
            </a:pPr>
            <a:r>
              <a:rPr lang="pl-PL" sz="2800" dirty="0"/>
              <a:t>W ich przypadku, informację o gotowości szkolnej Przedszkole wydaje do końca kwietnia, ale następuje to na wniosek rodziców złożony nie później niż do 30 września roku szkolnego poprzedzającego rok szkolny, w którym dziecko może rozpocząć naukę w szkole podstawowej.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diagnozy gotowości szkolnej dzieci: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853588" cy="4136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/>
              <a:t>Diagnoza gotowości dziecka do podjęcia nauki w szkole podstawowej </a:t>
            </a:r>
            <a:r>
              <a:rPr lang="pl-PL" sz="2800" b="1" dirty="0"/>
              <a:t>musi być procesem</a:t>
            </a:r>
            <a:r>
              <a:rPr lang="pl-PL" sz="2800" dirty="0"/>
              <a:t>, czyli musi odwoływać się do prowadzonych w sposób ciągły (regularny) </a:t>
            </a:r>
            <a:r>
              <a:rPr lang="pl-PL" sz="2800" b="1" dirty="0"/>
              <a:t>obserwacji trwających podczas całego okresu pobytu dziecka w placówce.</a:t>
            </a:r>
            <a:r>
              <a:rPr lang="pl-PL" sz="2800" dirty="0"/>
              <a:t>                                                                                                             Ma to ogromne znaczenie, w momencie pojawienia się trudności dziecka. Utrzymywana systematyczność ułatwi nam nie tylko prognozowanie działań wspierających, ale także podjęcie adekwatnych rozwiązań wyrównujących wynikłe niepowodzenia czy deficyty.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dziecka NNW: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895152" cy="4323700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Wszelkie informacje zamieszczone są na tablicach informacyjnych                  w szatniach oraz na stronie internetowej przedszkola.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400" dirty="0">
                <a:solidFill>
                  <a:srgbClr val="FFFF00"/>
                </a:solidFill>
              </a:rPr>
              <a:t>Rodzice samodzielnie dokonują ubezpieczenia dziecka!!!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Dzieci z dietami: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27561" cy="416783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400" dirty="0"/>
              <a:t>Rodzice dzieci posiadających diety, proszeni są o złożenie zaświadczenia do intendenta przedszkola z informacją jakie produkty należy wyeliminować z jadłospisu dziecka. Proszę o przemyślane decyzje w tym zakresie.                              </a:t>
            </a:r>
          </a:p>
          <a:p>
            <a:pPr algn="ctr"/>
            <a:endParaRPr lang="pl-PL" sz="4400" dirty="0"/>
          </a:p>
          <a:p>
            <a:pPr marL="0" indent="0" algn="ctr">
              <a:buNone/>
            </a:pPr>
            <a:r>
              <a:rPr lang="pl-PL" sz="4400" dirty="0">
                <a:solidFill>
                  <a:srgbClr val="FFFF00"/>
                </a:solidFill>
              </a:rPr>
              <a:t>E-mail: intendent@p3piastow.pl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Uzyskanie zgody pisemnego potwierdzenia: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2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dirty="0"/>
              <a:t>Zgoda na przebadanie dziecka przez logopedę </a:t>
            </a:r>
          </a:p>
          <a:p>
            <a:r>
              <a:rPr lang="pl-PL" dirty="0"/>
              <a:t>Zgoda na przebadanie dziecka przez psychologa</a:t>
            </a:r>
          </a:p>
          <a:p>
            <a:r>
              <a:rPr lang="pl-PL" dirty="0"/>
              <a:t>Zgoda na przebadanie dziecka przez pielęgniarkę</a:t>
            </a:r>
          </a:p>
          <a:p>
            <a:r>
              <a:rPr lang="pl-PL" dirty="0"/>
              <a:t>Zgoda na wyjścia dziecka poza teren przedszkola (spacery)</a:t>
            </a:r>
          </a:p>
          <a:p>
            <a:r>
              <a:rPr lang="pl-PL" dirty="0"/>
              <a:t>Zgoda na zajęcia z </a:t>
            </a:r>
            <a:r>
              <a:rPr lang="pl-PL" dirty="0" err="1"/>
              <a:t>dogoterapii</a:t>
            </a:r>
            <a:r>
              <a:rPr lang="pl-PL" dirty="0"/>
              <a:t> (pies)</a:t>
            </a:r>
          </a:p>
          <a:p>
            <a:r>
              <a:rPr lang="pl-PL" dirty="0"/>
              <a:t>Zgoda na zajęcia z </a:t>
            </a:r>
            <a:r>
              <a:rPr lang="pl-PL" dirty="0" err="1"/>
              <a:t>felinoterapii</a:t>
            </a:r>
            <a:r>
              <a:rPr lang="pl-PL" dirty="0"/>
              <a:t> (kot)</a:t>
            </a:r>
          </a:p>
          <a:p>
            <a:r>
              <a:rPr lang="pl-PL" dirty="0"/>
              <a:t>Zgoda na robienie zdjęć i filmowanie</a:t>
            </a:r>
          </a:p>
          <a:p>
            <a:r>
              <a:rPr lang="pl-PL" dirty="0"/>
              <a:t>Zgoda na publikację prac plastycznych </a:t>
            </a:r>
          </a:p>
          <a:p>
            <a:r>
              <a:rPr lang="pl-PL" dirty="0"/>
              <a:t>Zgoda na pomoc dziecku w czynnościach higienicznych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Uzyskanie zgodny pisemnego oświadczenia: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Oświadczenie o zakazie podawania dziecku jakichkolwiek leków</a:t>
            </a:r>
          </a:p>
          <a:p>
            <a:r>
              <a:rPr lang="pl-PL" dirty="0"/>
              <a:t>Oświadczenie o zmianie miejsca zamieszkania, numeru kontaktowego i adresu e-mail rodzica</a:t>
            </a:r>
          </a:p>
          <a:p>
            <a:r>
              <a:rPr lang="pl-PL" dirty="0"/>
              <a:t>Oświadczenie na temat terminowego uiszczania opłat związanych z żywieniem i pobytem dziecka w przedszkolu</a:t>
            </a:r>
          </a:p>
          <a:p>
            <a:r>
              <a:rPr lang="pl-PL" dirty="0"/>
              <a:t>oświadczeniu o wzięciu udziału w wycieczce/wyjściu/spacerze wraz ze swoim dzieckiem zawsze, gdy wymaga tego sytuacja lub zachowanie dziecka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potrzebują przedszkolaki: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5035" y="2092751"/>
            <a:ext cx="10896529" cy="45989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b="1" u="sng" dirty="0"/>
              <a:t>Kapcie</a:t>
            </a:r>
            <a:r>
              <a:rPr lang="pl-PL" dirty="0"/>
              <a:t> (wygodne, do samodzielnego ubierania, dobrane rozmiarowo)</a:t>
            </a:r>
          </a:p>
          <a:p>
            <a:pPr algn="just"/>
            <a:r>
              <a:rPr lang="pl-PL" b="1" u="sng" dirty="0"/>
              <a:t>Kubeczek do picia wody </a:t>
            </a:r>
            <a:r>
              <a:rPr lang="pl-PL" dirty="0"/>
              <a:t>(plastikowy i podpisany)</a:t>
            </a:r>
          </a:p>
          <a:p>
            <a:pPr algn="just"/>
            <a:r>
              <a:rPr lang="pl-PL" b="1" u="sng" dirty="0"/>
              <a:t>Ubrania na zmianę </a:t>
            </a:r>
            <a:r>
              <a:rPr lang="pl-PL" dirty="0"/>
              <a:t>(w worku zawieszonym i podpisanym w szatni, dostosowane do pory roku, gdy wydarzy się coś niespodziewanego)</a:t>
            </a:r>
          </a:p>
          <a:p>
            <a:pPr algn="just"/>
            <a:r>
              <a:rPr lang="pl-PL" b="1" u="sng" dirty="0"/>
              <a:t>Strój na korektywę – 4 latki </a:t>
            </a:r>
            <a:r>
              <a:rPr lang="pl-PL" dirty="0"/>
              <a:t>(koszulka i krótkie spodenki dla chłopców oraz koszulka i leginsy dla dziewczynek, bez nadruków, cekinów, zamków)</a:t>
            </a:r>
          </a:p>
          <a:p>
            <a:pPr algn="just"/>
            <a:r>
              <a:rPr lang="pl-PL" b="1" u="sng" dirty="0"/>
              <a:t>Piżamka i pościel do spania </a:t>
            </a:r>
            <a:r>
              <a:rPr lang="pl-PL" dirty="0"/>
              <a:t>– 3 latki</a:t>
            </a:r>
          </a:p>
          <a:p>
            <a:pPr algn="just"/>
            <a:r>
              <a:rPr lang="pl-PL" b="1" u="sng" dirty="0"/>
              <a:t>Odpowiednie ubranie na każdy dzień dostosowane do panującej pogody i pory roku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Jesienią:  kalosze i kurtka przeciwdeszczowa,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Zimą:  czapka, szalik, rękawiczki, spodnie na śnieg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Wiosną: wygodne adidasy i ciepła zapinana bluza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Latem: koniecznie czapka od słońca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potrzebują przedszkolaki: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Ryza papieru ksero</a:t>
            </a:r>
          </a:p>
          <a:p>
            <a:r>
              <a:rPr lang="pl-PL" dirty="0"/>
              <a:t>Mokre i suche chusteczki higieniczne</a:t>
            </a:r>
          </a:p>
          <a:p>
            <a:r>
              <a:rPr lang="pl-PL" dirty="0"/>
              <a:t>Wyprawka plastyczna (do ustalenia przez Rodziców w grupach)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nie przynosimy do przedszkola: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957497" cy="4406827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70000"/>
              </a:lnSpc>
            </a:pPr>
            <a:r>
              <a:rPr lang="pl-PL" sz="1800" dirty="0"/>
              <a:t>„</a:t>
            </a:r>
            <a:r>
              <a:rPr lang="pl-PL" sz="2600" b="1" u="sng" dirty="0"/>
              <a:t>niebezpieczne zabawki” </a:t>
            </a:r>
            <a:r>
              <a:rPr lang="pl-PL" sz="2600" dirty="0"/>
              <a:t>- ze względu na bezpieczną zabawę i przeciwdziałanie agresji, prosimy,                          aby dzieci nie przynosiły do przedszkola zabawek zawierających bardzo małe elementy, a także pistoletów, mieczy, szczególnie podczas bali karnawałowych itp. Jeśli dziecko przynosi do przedszkola zabawkę, powinno wiedzieć, że należy się nią podzielić z innymi.  Z tego powodu cenne zabawki bezpieczniej zostawić w domu. </a:t>
            </a:r>
          </a:p>
          <a:p>
            <a:pPr lvl="0" algn="just">
              <a:lnSpc>
                <a:spcPct val="170000"/>
              </a:lnSpc>
            </a:pPr>
            <a:r>
              <a:rPr lang="pl-PL" sz="2600" b="1" u="sng" dirty="0"/>
              <a:t>napoje, słodycze </a:t>
            </a:r>
            <a:r>
              <a:rPr lang="pl-PL" sz="2600" dirty="0"/>
              <a:t>– są zapewnione przez placówkę, z tego względu prosimy, aby nie zostawiać ich również w szatni. Dzieci podczas przygotowania do wyjścia często sięgają po smakołyki zostawione przez rodzica, częstują też innych nie zważając na kwestie higieny  i alergie innych dzieci. Istnieje możliwość zadławienia lub zakrztuszenia dziecka np. cukierkiem pozostawionym w kieszeni.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otwarcia przedszkola: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611456" cy="40107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dirty="0"/>
              <a:t>Przedszkole czynne jest w godzinach:</a:t>
            </a:r>
          </a:p>
          <a:p>
            <a:pPr marL="0" indent="0" algn="ctr">
              <a:buNone/>
            </a:pPr>
            <a:r>
              <a:rPr lang="pl-PL" sz="3200" b="1" u="sng" dirty="0"/>
              <a:t>7:00 – 17:00</a:t>
            </a:r>
          </a:p>
          <a:p>
            <a:pPr marL="0" indent="0" algn="ctr">
              <a:buNone/>
            </a:pPr>
            <a:endParaRPr lang="pl-PL" sz="3200" b="1" u="sng" dirty="0"/>
          </a:p>
          <a:p>
            <a:pPr marL="0" indent="0" algn="ctr">
              <a:buNone/>
            </a:pPr>
            <a:r>
              <a:rPr lang="pl-PL" sz="3200" dirty="0"/>
              <a:t>Dzieci przyprowadzamy do przedszkola                                          </a:t>
            </a:r>
            <a:r>
              <a:rPr lang="pl-PL" sz="3200" u="sng" dirty="0"/>
              <a:t>do godziny 8:30</a:t>
            </a:r>
          </a:p>
          <a:p>
            <a:pPr marL="0" indent="0" algn="ctr">
              <a:buNone/>
            </a:pPr>
            <a:endParaRPr lang="pl-PL" sz="3200" u="sng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67591" y="1163781"/>
            <a:ext cx="1099358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lekarstwa</a:t>
            </a:r>
            <a:r>
              <a:rPr lang="pl-PL" sz="2000" dirty="0"/>
              <a:t> – podawanie ich przez nauczyciela dziecku jest zabronione, a pozostawianie ich w szatni niesie niebezpieczeństwo przypadkowego spożycia przez inne dzieci; tylko dzieciom przewlekle chorym możemy podawać lekarstwa po wniosku rodzica do nauczycielek i oświadczeniu lekarza,</a:t>
            </a:r>
          </a:p>
          <a:p>
            <a:pPr marL="342900" lvl="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kosmetyki</a:t>
            </a:r>
            <a:r>
              <a:rPr lang="pl-PL" sz="2000" dirty="0"/>
              <a:t> – przede wszystkim ze względu na alergie, nawet dziecięce malowidła stwarzają ryzyko;</a:t>
            </a:r>
          </a:p>
          <a:p>
            <a:pPr marL="342900" lvl="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pieniądze, drogocenne przedmioty </a:t>
            </a:r>
            <a:r>
              <a:rPr lang="pl-PL" sz="2000" dirty="0"/>
              <a:t>– za przedmioty pozostawione w szatni, odpowiedzialność ponosi rodzic;</a:t>
            </a:r>
          </a:p>
          <a:p>
            <a:pPr marL="342900" lvl="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zabawek</a:t>
            </a:r>
            <a:r>
              <a:rPr lang="pl-PL" sz="2000" dirty="0"/>
              <a:t>, którymi rodzic nie pozwala się dziecku dzielić z innymi.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Formy współpracy z rodzicami obejmują: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1727" y="2088574"/>
            <a:ext cx="11076709" cy="4675908"/>
          </a:xfrm>
        </p:spPr>
        <p:txBody>
          <a:bodyPr>
            <a:normAutofit fontScale="95000" lnSpcReduction="10000"/>
          </a:bodyPr>
          <a:lstStyle/>
          <a:p>
            <a:r>
              <a:rPr lang="pl-PL" dirty="0"/>
              <a:t>Zebrania ogólne</a:t>
            </a:r>
          </a:p>
          <a:p>
            <a:r>
              <a:rPr lang="pl-PL" dirty="0"/>
              <a:t>Zebrania grupowe</a:t>
            </a:r>
          </a:p>
          <a:p>
            <a:r>
              <a:rPr lang="pl-PL" dirty="0"/>
              <a:t>Rozmowy doraźne, kontakty indywidualne, konsultacje</a:t>
            </a:r>
          </a:p>
          <a:p>
            <a:r>
              <a:rPr lang="pl-PL" dirty="0"/>
              <a:t>Zajęcia otwarte</a:t>
            </a:r>
          </a:p>
          <a:p>
            <a:r>
              <a:rPr lang="pl-PL" dirty="0"/>
              <a:t>Uroczystości,</a:t>
            </a:r>
          </a:p>
          <a:p>
            <a:r>
              <a:rPr lang="pl-PL" dirty="0"/>
              <a:t>Wystawy prac plastycznych dzieci</a:t>
            </a:r>
          </a:p>
          <a:p>
            <a:r>
              <a:rPr lang="pl-PL" dirty="0"/>
              <a:t>Gazetki informacyjne w szatni</a:t>
            </a:r>
          </a:p>
          <a:p>
            <a:r>
              <a:rPr lang="pl-PL" dirty="0"/>
              <a:t>Tablice informacyjne w szatni</a:t>
            </a:r>
          </a:p>
          <a:p>
            <a:r>
              <a:rPr lang="pl-PL" dirty="0"/>
              <a:t>Angażowanie rodziców w prace na rzecz grupy swojego dziecka i przedszkola</a:t>
            </a:r>
          </a:p>
          <a:p>
            <a:r>
              <a:rPr lang="pl-PL" dirty="0"/>
              <a:t>Pomoc w organizowaniu uroczystości</a:t>
            </a:r>
          </a:p>
          <a:p>
            <a:r>
              <a:rPr lang="pl-PL" dirty="0"/>
              <a:t>Doposażenie kącików tematycznych 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Kalendarz na miesiąc wrzesień: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1085" y="1979628"/>
            <a:ext cx="11585542" cy="4878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u="sng" dirty="0"/>
              <a:t>03.09.2025</a:t>
            </a:r>
            <a:r>
              <a:rPr lang="pl-PL" sz="2000" dirty="0"/>
              <a:t>, godzina 17:00 – zebrania informacyjne w grupach dla Rodziców dzieci 3 i 4 –letnich</a:t>
            </a:r>
          </a:p>
          <a:p>
            <a:pPr marL="0" indent="0">
              <a:buNone/>
            </a:pPr>
            <a:r>
              <a:rPr lang="pl-PL" sz="2000" b="1" u="sng" dirty="0"/>
              <a:t>04.09.2025</a:t>
            </a:r>
            <a:r>
              <a:rPr lang="pl-PL" sz="2000" dirty="0"/>
              <a:t>, godzina 17:00 -  zebrania informacyjne w grupach dla Rodziców dzieci 5 –letnich</a:t>
            </a:r>
          </a:p>
          <a:p>
            <a:pPr marL="0" indent="0">
              <a:buNone/>
            </a:pPr>
            <a:r>
              <a:rPr lang="pl-PL" sz="2000" b="1" u="sng" dirty="0"/>
              <a:t>15.09.2025</a:t>
            </a:r>
            <a:r>
              <a:rPr lang="pl-PL" sz="2000" dirty="0"/>
              <a:t>, Dzień Kropki (dzieci ubierają się w kropeczki)</a:t>
            </a:r>
          </a:p>
          <a:p>
            <a:pPr marL="0" indent="0">
              <a:buNone/>
            </a:pPr>
            <a:r>
              <a:rPr lang="pl-PL" sz="2000" b="1" u="sng" dirty="0"/>
              <a:t>15.09.2025</a:t>
            </a:r>
            <a:r>
              <a:rPr lang="pl-PL" sz="2000" dirty="0"/>
              <a:t> – Narodowy Dzień Sportu – organizacja zabaw sportowych na terenie, ubieramy stroje sportowe</a:t>
            </a:r>
          </a:p>
          <a:p>
            <a:pPr marL="0" indent="0">
              <a:buNone/>
            </a:pPr>
            <a:r>
              <a:rPr lang="pl-PL" sz="2000" b="1" u="sng" dirty="0"/>
              <a:t>19.09.2025</a:t>
            </a:r>
            <a:r>
              <a:rPr lang="pl-PL" sz="2000" dirty="0"/>
              <a:t>, ogólnopolski dzień Przedszkolaka (zabawa w Sali gimnastycznej w stylu DISCO) zakładamy kolorowe stroje i cekiny</a:t>
            </a:r>
          </a:p>
          <a:p>
            <a:pPr marL="0" indent="0">
              <a:buNone/>
            </a:pPr>
            <a:r>
              <a:rPr lang="pl-PL" sz="2000" b="1" u="sng" dirty="0"/>
              <a:t>23.09.2025</a:t>
            </a:r>
            <a:r>
              <a:rPr lang="pl-PL" sz="2000" dirty="0"/>
              <a:t>, Światowy Dzień bez samochodu (przyjeżdżamy do przedszkola na rowerkach, hulajnogach – obowiązkowo kask na głowę)</a:t>
            </a:r>
          </a:p>
          <a:p>
            <a:pPr marL="0" indent="0">
              <a:buNone/>
            </a:pPr>
            <a:r>
              <a:rPr lang="pl-PL" sz="2000" b="1" u="sng" dirty="0"/>
              <a:t>29.09.2025</a:t>
            </a:r>
            <a:r>
              <a:rPr lang="pl-PL" sz="2000" dirty="0"/>
              <a:t>, ogólnopolski dzień głośnego czytania i Narodowe Czytanie poezji Jana Kochanowskiego w Naszym Przedszkolu z udziałem zaproszonych gości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Sprawy bieżące: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70461" cy="4147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sz="3200" dirty="0"/>
              <a:t>Należy na bieżąco uaktualniać wszystkie telefony                         i e-maile Rodziców,</a:t>
            </a:r>
          </a:p>
          <a:p>
            <a:r>
              <a:rPr lang="pl-PL" sz="3200" dirty="0"/>
              <a:t>Należy na bieżąco uaktualniać upoważnienia do odbioru dziecka z przedszkola</a:t>
            </a:r>
          </a:p>
          <a:p>
            <a:r>
              <a:rPr lang="pl-PL" sz="3200" dirty="0"/>
              <a:t>zapoznać się ze Statutem Przedszkola</a:t>
            </a:r>
          </a:p>
          <a:p>
            <a:endParaRPr lang="pl-PL" sz="3200" dirty="0"/>
          </a:p>
          <a:p>
            <a:pPr marL="0" indent="0" algn="ctr">
              <a:buNone/>
            </a:pPr>
            <a:r>
              <a:rPr lang="pl-PL" sz="3200" b="1" u="sng" dirty="0">
                <a:solidFill>
                  <a:srgbClr val="FFFF00"/>
                </a:solidFill>
              </a:rPr>
              <a:t>Do przedszkola mogą uczęszczać WYŁĄCZNIE zdrowe dzieci, bez objawów chorobowych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Droga </a:t>
            </a:r>
            <a:r>
              <a:rPr lang="pl-PL"/>
              <a:t>rozwiązywania problemów: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1111186" cy="439353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000" dirty="0"/>
              <a:t>Przypominamy o drodze rozwiązywania problemów wychowawczych                         pojawiających się w grupie: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sz="36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pl-PL" sz="4000" b="1" u="sng" dirty="0">
                <a:solidFill>
                  <a:srgbClr val="FFFF00"/>
                </a:solidFill>
                <a:sym typeface="+mn-ea"/>
              </a:rPr>
              <a:t>Rodzic </a:t>
            </a:r>
            <a:r>
              <a:rPr lang="pl-PL" sz="4000" b="1" u="sng" dirty="0">
                <a:solidFill>
                  <a:srgbClr val="FFFF00"/>
                </a:solidFill>
                <a:sym typeface="Wingdings" panose="05000000000000000000" pitchFamily="2" charset="2"/>
              </a:rPr>
              <a:t> Nauczyciel grupy  Dyrektor  Burmistrz Miasta Piastowa                         Mazowieckie Kuratorium Oświaty</a:t>
            </a:r>
            <a:endParaRPr lang="pl-PL" sz="4000" b="1" u="sng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pl-PL" sz="4000" b="1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Dziękujemy za uwagę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Nieobecności: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666552" cy="4250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3600" dirty="0"/>
              <a:t>Nieobecność dziecka zaznaczana jest w dzienniku zajęć przez nauczyciela grupy. </a:t>
            </a:r>
          </a:p>
          <a:p>
            <a:pPr marL="0" indent="0" algn="just">
              <a:buNone/>
            </a:pPr>
            <a:r>
              <a:rPr lang="pl-PL" sz="3600" dirty="0"/>
              <a:t>Prosimy o niezgłaszanie telefonicznie nieobecności dziecka w przedszkolu.</a:t>
            </a:r>
          </a:p>
          <a:p>
            <a:pPr marL="0" indent="0" algn="just">
              <a:buNone/>
            </a:pPr>
            <a:endParaRPr lang="pl-PL" sz="3600" dirty="0"/>
          </a:p>
          <a:p>
            <a:pPr marL="0" indent="0" algn="just">
              <a:buNone/>
            </a:pPr>
            <a:r>
              <a:rPr lang="pl-PL" sz="3600" dirty="0">
                <a:solidFill>
                  <a:srgbClr val="FFFF00"/>
                </a:solidFill>
              </a:rPr>
              <a:t>Należy zgłosić (telefonicznie) tylko ewentualne spóźnienia dziecka w danym dniu do przedszkola. </a:t>
            </a:r>
          </a:p>
          <a:p>
            <a:pPr marL="0" indent="0" algn="ctr">
              <a:buNone/>
            </a:pPr>
            <a:r>
              <a:rPr lang="pl-PL" sz="3600" dirty="0">
                <a:solidFill>
                  <a:srgbClr val="FFFF00"/>
                </a:solidFill>
              </a:rPr>
              <a:t>Najpóźniej do godziny 9:00!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wydawania posiłków w przedszkolu: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60018"/>
          </a:xfrm>
        </p:spPr>
        <p:txBody>
          <a:bodyPr>
            <a:normAutofit lnSpcReduction="10000"/>
          </a:bodyPr>
          <a:lstStyle/>
          <a:p>
            <a:r>
              <a:rPr lang="pl-PL" u="sng" dirty="0"/>
              <a:t>Śniadanie</a:t>
            </a:r>
          </a:p>
          <a:p>
            <a:pPr marL="0" indent="0">
              <a:buNone/>
            </a:pPr>
            <a:r>
              <a:rPr lang="pl-PL" dirty="0"/>
              <a:t>8:30 – 9:00</a:t>
            </a:r>
          </a:p>
          <a:p>
            <a:r>
              <a:rPr lang="pl-PL" u="sng" dirty="0"/>
              <a:t>II śniadanie</a:t>
            </a:r>
          </a:p>
          <a:p>
            <a:pPr marL="0" indent="0">
              <a:buNone/>
            </a:pPr>
            <a:r>
              <a:rPr lang="pl-PL" dirty="0"/>
              <a:t>10:00 – 10:15</a:t>
            </a:r>
          </a:p>
          <a:p>
            <a:r>
              <a:rPr lang="pl-PL" u="sng" dirty="0"/>
              <a:t>Obiad (II danie)</a:t>
            </a:r>
          </a:p>
          <a:p>
            <a:pPr marL="0" indent="0">
              <a:buNone/>
            </a:pPr>
            <a:r>
              <a:rPr lang="pl-PL" dirty="0"/>
              <a:t>12:00 – 12:30</a:t>
            </a:r>
          </a:p>
          <a:p>
            <a:r>
              <a:rPr lang="pl-PL" u="sng" dirty="0"/>
              <a:t>Podwieczorek + zupa</a:t>
            </a:r>
          </a:p>
          <a:p>
            <a:pPr marL="0" indent="0">
              <a:buNone/>
            </a:pPr>
            <a:r>
              <a:rPr lang="pl-PL" dirty="0"/>
              <a:t>14:30 – 14:45</a:t>
            </a:r>
          </a:p>
          <a:p>
            <a:pPr marL="0" indent="0" algn="ctr">
              <a:buNone/>
            </a:pPr>
            <a:r>
              <a:rPr lang="pl-PL" b="1" u="sng" dirty="0">
                <a:solidFill>
                  <a:srgbClr val="FFFF00"/>
                </a:solidFill>
              </a:rPr>
              <a:t>Dzienna stawka żywieniowa wynosi 14 zł/dziecko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Płatności: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5473" y="2161310"/>
            <a:ext cx="11492345" cy="44888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Do 10 dnia każdego miesiąca Rodzice wnoszą opłatę za:</a:t>
            </a:r>
          </a:p>
          <a:p>
            <a:pPr algn="just"/>
            <a:r>
              <a:rPr lang="pl-PL" dirty="0"/>
              <a:t>Posiłki - 14 zł x ilość obecnych dni dziecka w przedszkolu</a:t>
            </a:r>
          </a:p>
          <a:p>
            <a:pPr marL="0" indent="0" algn="just">
              <a:buNone/>
            </a:pPr>
            <a:r>
              <a:rPr lang="pl-PL" b="1" u="sng" dirty="0">
                <a:solidFill>
                  <a:srgbClr val="FFFF00"/>
                </a:solidFill>
              </a:rPr>
              <a:t>Numer konta za żywienie: 97 1240 6380 1111 0010 7469 1220</a:t>
            </a:r>
          </a:p>
          <a:p>
            <a:pPr algn="just"/>
            <a:r>
              <a:rPr lang="pl-PL" dirty="0"/>
              <a:t>Pobyt dziecka – </a:t>
            </a:r>
            <a:r>
              <a:rPr lang="pl-PL" dirty="0">
                <a:solidFill>
                  <a:srgbClr val="FFFF00"/>
                </a:solidFill>
              </a:rPr>
              <a:t>1,44 zł </a:t>
            </a:r>
            <a:r>
              <a:rPr lang="pl-PL" dirty="0"/>
              <a:t>powyżej godziny 13:00 oraz od godziny 7:00 – 8:00 x ilość obecnych dni w przedszkolu</a:t>
            </a:r>
          </a:p>
          <a:p>
            <a:pPr marL="0" indent="0" algn="just">
              <a:buNone/>
            </a:pPr>
            <a:r>
              <a:rPr lang="pl-PL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Numer konta na opłatę stałą: 18 1240 6380 1111 0010 7469 1187</a:t>
            </a:r>
          </a:p>
          <a:p>
            <a:pPr algn="just"/>
            <a:r>
              <a:rPr lang="pl-PL" dirty="0"/>
              <a:t>Rodzic każdego dnia rejestruje wejście i wyjście dziecka z przedszkola za pomocą karty zbliżeniowej. Brak odbicia karty spowoduje konieczność opłaty całodniowej przez Rodzica w momencie pobytu dziecka tego dnia w przedszkolu</a:t>
            </a:r>
          </a:p>
          <a:p>
            <a:pPr algn="just"/>
            <a:r>
              <a:rPr lang="pl-PL" dirty="0"/>
              <a:t>Składka na Radę Rodziców – kwota zostanie ustalona na I zebraniu</a:t>
            </a:r>
          </a:p>
          <a:p>
            <a:pPr marL="0" indent="0" algn="just">
              <a:buNone/>
            </a:pPr>
            <a:r>
              <a:rPr lang="pl-PL" b="1" u="sng" dirty="0">
                <a:solidFill>
                  <a:srgbClr val="FFFF00"/>
                </a:solidFill>
              </a:rPr>
              <a:t>Numer konta na Radę Rodziców: 86 8931 0003 0737 9966 2000 0001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Opłaty w miesiącu wrześniu (jednorazowe):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114721"/>
            <a:ext cx="10583424" cy="4523585"/>
          </a:xfrm>
        </p:spPr>
        <p:txBody>
          <a:bodyPr>
            <a:normAutofit fontScale="92500" lnSpcReduction="10000"/>
          </a:bodyPr>
          <a:lstStyle/>
          <a:p>
            <a:r>
              <a:rPr lang="pl-PL" b="1" u="sng" dirty="0"/>
              <a:t>Posiłki</a:t>
            </a:r>
            <a:r>
              <a:rPr lang="pl-PL" dirty="0"/>
              <a:t> – 14 zł x np. 22 dni w miesiącu wrześniu (płatne z góry, ewentualne odpisy w kolejnych miesiącach, jeżeli dziecko będzie nieobecne w przedszkolu)</a:t>
            </a:r>
          </a:p>
          <a:p>
            <a:endParaRPr lang="pl-PL" dirty="0"/>
          </a:p>
          <a:p>
            <a:r>
              <a:rPr lang="pl-PL" b="1" u="sng" dirty="0"/>
              <a:t>Dostęp do konta </a:t>
            </a:r>
            <a:r>
              <a:rPr lang="pl-PL" b="1" u="sng" dirty="0" err="1"/>
              <a:t>iPrzedszkole</a:t>
            </a:r>
            <a:r>
              <a:rPr lang="pl-PL" b="1" u="sng" dirty="0"/>
              <a:t> </a:t>
            </a:r>
            <a:r>
              <a:rPr lang="pl-PL" dirty="0"/>
              <a:t>– 20 zł/rok</a:t>
            </a:r>
          </a:p>
          <a:p>
            <a:r>
              <a:rPr lang="pl-PL" b="1" u="sng" dirty="0"/>
              <a:t>Opłata za nowe karty zbliżeniowe </a:t>
            </a:r>
            <a:r>
              <a:rPr lang="pl-PL" dirty="0"/>
              <a:t>– 15 zł/sztuka</a:t>
            </a:r>
          </a:p>
          <a:p>
            <a:r>
              <a:rPr lang="pl-PL" b="1" u="sng" dirty="0"/>
              <a:t>Opłata za każdą kolejną kartę zbliżeniową </a:t>
            </a:r>
            <a:r>
              <a:rPr lang="pl-PL" dirty="0"/>
              <a:t>– do ustalenia</a:t>
            </a:r>
          </a:p>
          <a:p>
            <a:r>
              <a:rPr lang="pl-PL" b="1" u="sng" dirty="0"/>
              <a:t>Ręczniki papierowe - 80 zł/rok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Numer konta na opłaty dodatkowe: </a:t>
            </a:r>
            <a:r>
              <a:rPr lang="pl-PL" b="1" dirty="0">
                <a:solidFill>
                  <a:srgbClr val="FFFF00"/>
                </a:solidFill>
              </a:rPr>
              <a:t>02 8931 0003 0737 9966 4000 0003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u="sng" dirty="0">
                <a:solidFill>
                  <a:srgbClr val="FFFF00"/>
                </a:solidFill>
              </a:rPr>
              <a:t>W tytule należy wpisać: Imię i nazwisko dziecka oraz grupę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1006</TotalTime>
  <Words>4473</Words>
  <Application>Microsoft Office PowerPoint</Application>
  <PresentationFormat>Panoramiczny</PresentationFormat>
  <Paragraphs>681</Paragraphs>
  <Slides>55</Slides>
  <Notes>0</Notes>
  <HiddenSlides>6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61" baseType="lpstr">
      <vt:lpstr>Arial</vt:lpstr>
      <vt:lpstr>Calibri</vt:lpstr>
      <vt:lpstr>Times New Roman</vt:lpstr>
      <vt:lpstr>Trebuchet MS</vt:lpstr>
      <vt:lpstr>Wingdings</vt:lpstr>
      <vt:lpstr>Berlin</vt:lpstr>
      <vt:lpstr>Zebranie informacyjne</vt:lpstr>
      <vt:lpstr>O przedszkolu:</vt:lpstr>
      <vt:lpstr>Obsada grup:</vt:lpstr>
      <vt:lpstr>Poranne i popołudniowe grupy zbiorcze:</vt:lpstr>
      <vt:lpstr>Godziny otwarcia przedszkola:</vt:lpstr>
      <vt:lpstr>Nieobecności:</vt:lpstr>
      <vt:lpstr>Godziny wydawania posiłków w przedszkolu:</vt:lpstr>
      <vt:lpstr>Płatności:</vt:lpstr>
      <vt:lpstr>Opłaty w miesiącu wrześniu (jednorazowe):</vt:lpstr>
      <vt:lpstr>Dostęp do konta iPrzedszkole:</vt:lpstr>
      <vt:lpstr>Zniżki na opłacie stałej:</vt:lpstr>
      <vt:lpstr>Ważne telefony:</vt:lpstr>
      <vt:lpstr>Ważne e-maile:</vt:lpstr>
      <vt:lpstr>Godziny pracy specjalistów:</vt:lpstr>
      <vt:lpstr>Godziny pracy specjalistów:</vt:lpstr>
      <vt:lpstr>Poradnia psychologiczno – pedagogiczna:</vt:lpstr>
      <vt:lpstr>Zajęcia ze specjalistami:</vt:lpstr>
      <vt:lpstr>Prezentacja programu PowerPoint</vt:lpstr>
      <vt:lpstr>Prezentacja programu PowerPoint</vt:lpstr>
      <vt:lpstr>Prezentacja programu PowerPoint</vt:lpstr>
      <vt:lpstr>Prezentacja programu PowerPoint</vt:lpstr>
      <vt:lpstr>Podstawa Programowa Wychowania Przedszkolnego:</vt:lpstr>
      <vt:lpstr>Prezentacja programu PowerPoint</vt:lpstr>
      <vt:lpstr>Celem wychowania przedszkolnego jest:</vt:lpstr>
      <vt:lpstr>Zadania przedszkola:</vt:lpstr>
      <vt:lpstr>Prezentacja programu PowerPoint</vt:lpstr>
      <vt:lpstr>Prezentacja programu PowerPoint</vt:lpstr>
      <vt:lpstr>Prezentacja programu PowerPoint</vt:lpstr>
      <vt:lpstr>Komunikacja przedszkola z rodzicami:</vt:lpstr>
      <vt:lpstr>Program Wychowania Przedszkolnego</vt:lpstr>
      <vt:lpstr>Programy realizowane w Przedszkolu w roku szkolnym 2025/2026:</vt:lpstr>
      <vt:lpstr>„Muzyczne cztery pory roku” – autorzy Anna Mucha i Magdalena Rębecka</vt:lpstr>
      <vt:lpstr>„Słowo daję” – autorski program logopedyczny – autor Ewa Opara</vt:lpstr>
      <vt:lpstr>„Przedsiębiorcza trójeczka” program autorski Agnieszki Szramkowskiej i Doroty Sosnowskiej</vt:lpstr>
      <vt:lpstr>Ramowy rozkład dnia dla dzieci                                    3 i 4 – letnich:</vt:lpstr>
      <vt:lpstr>Prezentacja programu PowerPoint</vt:lpstr>
      <vt:lpstr>zajęcia rozwijające zainteresowania:</vt:lpstr>
      <vt:lpstr>Oferta zajęć rozwijających zainteresowania dodatkowo płatnych:</vt:lpstr>
      <vt:lpstr>Zajęcia dodatkowe:</vt:lpstr>
      <vt:lpstr>Kto może rozpocząć naukę w szkole podstawowej</vt:lpstr>
      <vt:lpstr>Gotowość szkolna:</vt:lpstr>
      <vt:lpstr>Proces diagnozy gotowości szkolnej dzieci:</vt:lpstr>
      <vt:lpstr>Ubezpieczenie dziecka NNW:</vt:lpstr>
      <vt:lpstr>Dzieci z dietami:</vt:lpstr>
      <vt:lpstr>Uzyskanie zgody pisemnego potwierdzenia:</vt:lpstr>
      <vt:lpstr>Uzyskanie zgodny pisemnego oświadczenia:</vt:lpstr>
      <vt:lpstr>Czego potrzebują przedszkolaki:</vt:lpstr>
      <vt:lpstr>Czego potrzebują przedszkolaki:</vt:lpstr>
      <vt:lpstr>Czego nie przynosimy do przedszkola:</vt:lpstr>
      <vt:lpstr>Prezentacja programu PowerPoint</vt:lpstr>
      <vt:lpstr>Formy współpracy z rodzicami obejmują:</vt:lpstr>
      <vt:lpstr>Kalendarz na miesiąc wrzesień:</vt:lpstr>
      <vt:lpstr>Sprawy bieżące:</vt:lpstr>
      <vt:lpstr>Droga rozwiązywania problemów:</vt:lpstr>
      <vt:lpstr>Dziękujemy za uwagę</vt:lpstr>
    </vt:vector>
  </TitlesOfParts>
  <Company>Asus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Zebranie informacyjne</dc:title>
  <dc:creator>Asus</dc:creator>
  <cp:lastModifiedBy>mediamarkt</cp:lastModifiedBy>
  <cp:revision>84</cp:revision>
  <dcterms:created xsi:type="dcterms:W3CDTF">2021-09-11T19:31:00Z</dcterms:created>
  <dcterms:modified xsi:type="dcterms:W3CDTF">2025-09-08T11:27:12Z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DF8AEE52002D4C05A6ADC4AB556BF1D9</vt:lpwstr>
  </property>
  <property fmtid="{D5CDD505-2E9C-101B-9397-08002B2CF9AE}" pid="3" name="KSOProductBuildVer">
    <vt:lpwstr>1045-11.2.0.11306</vt:lpwstr>
  </property>
</Properties>
</file>